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3" r:id="rId1"/>
    <p:sldMasterId id="2147492867" r:id="rId2"/>
    <p:sldMasterId id="2147492881" r:id="rId3"/>
  </p:sldMasterIdLst>
  <p:notesMasterIdLst>
    <p:notesMasterId r:id="rId17"/>
  </p:notesMasterIdLst>
  <p:handoutMasterIdLst>
    <p:handoutMasterId r:id="rId18"/>
  </p:handoutMasterIdLst>
  <p:sldIdLst>
    <p:sldId id="571" r:id="rId4"/>
    <p:sldId id="507" r:id="rId5"/>
    <p:sldId id="560" r:id="rId6"/>
    <p:sldId id="568" r:id="rId7"/>
    <p:sldId id="577" r:id="rId8"/>
    <p:sldId id="580" r:id="rId9"/>
    <p:sldId id="578" r:id="rId10"/>
    <p:sldId id="563" r:id="rId11"/>
    <p:sldId id="582" r:id="rId12"/>
    <p:sldId id="581" r:id="rId13"/>
    <p:sldId id="584" r:id="rId14"/>
    <p:sldId id="579" r:id="rId15"/>
    <p:sldId id="274" r:id="rId16"/>
  </p:sldIdLst>
  <p:sldSz cx="9144000" cy="5143500" type="screen16x9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9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3300"/>
    <a:srgbClr val="FF5050"/>
    <a:srgbClr val="E9EFF7"/>
    <a:srgbClr val="3E89CE"/>
    <a:srgbClr val="CCECFF"/>
    <a:srgbClr val="B8BCC1"/>
    <a:srgbClr val="009900"/>
    <a:srgbClr val="EDF22E"/>
    <a:srgbClr val="EB8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794" autoAdjust="0"/>
  </p:normalViewPr>
  <p:slideViewPr>
    <p:cSldViewPr>
      <p:cViewPr varScale="1">
        <p:scale>
          <a:sx n="135" d="100"/>
          <a:sy n="135" d="100"/>
        </p:scale>
        <p:origin x="822" y="108"/>
      </p:cViewPr>
      <p:guideLst>
        <p:guide orient="horz" pos="1620"/>
        <p:guide pos="2880"/>
        <p:guide pos="2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356752631350139E-2"/>
          <c:y val="0.17069648087881834"/>
          <c:w val="0.93888888888888888"/>
          <c:h val="0.72159922717993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Доход </c:v>
                </c:pt>
              </c:strCache>
            </c:strRef>
          </c:tx>
          <c:spPr>
            <a:ln w="38100">
              <a:solidFill>
                <a:srgbClr val="0000FF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Лист1!$B$1:$G$1</c:f>
              <c:strCache>
                <c:ptCount val="6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10</c:v>
                </c:pt>
                <c:pt idx="1">
                  <c:v>15</c:v>
                </c:pt>
                <c:pt idx="2">
                  <c:v>15</c:v>
                </c:pt>
                <c:pt idx="3">
                  <c:v>35</c:v>
                </c:pt>
                <c:pt idx="4">
                  <c:v>20</c:v>
                </c:pt>
                <c:pt idx="5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Доход с начала года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57150" cap="flat" cmpd="sng" algn="ctr">
              <a:solidFill>
                <a:schemeClr val="accent2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Лист1!$B$1:$G$1</c:f>
              <c:strCache>
                <c:ptCount val="6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10</c:v>
                </c:pt>
                <c:pt idx="1">
                  <c:v>25</c:v>
                </c:pt>
                <c:pt idx="2">
                  <c:v>40</c:v>
                </c:pt>
                <c:pt idx="3">
                  <c:v>75</c:v>
                </c:pt>
                <c:pt idx="4">
                  <c:v>95</c:v>
                </c:pt>
                <c:pt idx="5">
                  <c:v>110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НДС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4"/>
              <c:layout>
                <c:manualLayout>
                  <c:x val="1.3802814180066949E-2"/>
                  <c:y val="1.1023080768803466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solidFill>
                          <a:srgbClr val="00B050"/>
                        </a:solidFill>
                      </a:rPr>
                      <a:t>1,25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802814180066949E-2"/>
                  <c:y val="5.5115403844017332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solidFill>
                          <a:srgbClr val="00B050"/>
                        </a:solidFill>
                      </a:rPr>
                      <a:t>0,75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Лист1!$B$1:$G$1</c:f>
              <c:strCache>
                <c:ptCount val="6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</c:strCache>
            </c:strRef>
          </c:cat>
          <c:val>
            <c:numRef>
              <c:f>Лист1!$B$4:$G$4</c:f>
              <c:numCache>
                <c:formatCode>General</c:formatCode>
                <c:ptCount val="6"/>
                <c:pt idx="4" formatCode="0.00">
                  <c:v>7.25</c:v>
                </c:pt>
                <c:pt idx="5">
                  <c:v>5.75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191106336"/>
        <c:axId val="-1191113952"/>
      </c:barChart>
      <c:catAx>
        <c:axId val="-1191106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1191113952"/>
        <c:crosses val="autoZero"/>
        <c:auto val="1"/>
        <c:lblAlgn val="ctr"/>
        <c:lblOffset val="100"/>
        <c:noMultiLvlLbl val="0"/>
      </c:catAx>
      <c:valAx>
        <c:axId val="-1191113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1911063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solidFill>
      <a:srgbClr val="E9EFF7"/>
    </a:solidFill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94C946-4F98-4801-9436-573C5C3A1580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D08383-BB09-4908-8127-58E60429825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Если выставили счет-фактуру с выделенной суммой НДС </a:t>
          </a:r>
          <a:endParaRPr lang="ru-RU" sz="1600" b="1" dirty="0">
            <a:latin typeface="+mn-lt"/>
          </a:endParaRPr>
        </a:p>
      </dgm:t>
    </dgm:pt>
    <dgm:pt modelId="{58635ABB-F994-498C-8697-7429A5807224}" type="parTrans" cxnId="{DEE87594-4ED1-4BFA-B4CD-450BF90680EE}">
      <dgm:prSet/>
      <dgm:spPr/>
      <dgm:t>
        <a:bodyPr/>
        <a:lstStyle/>
        <a:p>
          <a:endParaRPr lang="ru-RU"/>
        </a:p>
      </dgm:t>
    </dgm:pt>
    <dgm:pt modelId="{55A48B76-9296-4954-B92E-AEB725F7179C}" type="sibTrans" cxnId="{DEE87594-4ED1-4BFA-B4CD-450BF90680EE}">
      <dgm:prSet/>
      <dgm:spPr/>
      <dgm:t>
        <a:bodyPr/>
        <a:lstStyle/>
        <a:p>
          <a:endParaRPr lang="ru-RU"/>
        </a:p>
      </dgm:t>
    </dgm:pt>
    <dgm:pt modelId="{C7F9ADC3-30B5-4FE5-B8A9-0B035A7B23C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Если ввезли товар на территорию РФ</a:t>
          </a:r>
          <a:endParaRPr lang="ru-RU" sz="1600" b="1" dirty="0">
            <a:latin typeface="+mn-lt"/>
          </a:endParaRPr>
        </a:p>
      </dgm:t>
    </dgm:pt>
    <dgm:pt modelId="{1B84E237-F79C-4F9C-ABBC-5C805BD0751A}" type="parTrans" cxnId="{14353FD3-B517-4821-90FF-48B9981C46FF}">
      <dgm:prSet/>
      <dgm:spPr/>
      <dgm:t>
        <a:bodyPr/>
        <a:lstStyle/>
        <a:p>
          <a:endParaRPr lang="ru-RU"/>
        </a:p>
      </dgm:t>
    </dgm:pt>
    <dgm:pt modelId="{00793BD0-50BC-4A2A-BA7F-A1324B282C59}" type="sibTrans" cxnId="{14353FD3-B517-4821-90FF-48B9981C46FF}">
      <dgm:prSet/>
      <dgm:spPr/>
      <dgm:t>
        <a:bodyPr/>
        <a:lstStyle/>
        <a:p>
          <a:endParaRPr lang="ru-RU"/>
        </a:p>
      </dgm:t>
    </dgm:pt>
    <dgm:pt modelId="{77F2344C-AA45-428C-8832-152EA061FF2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Если выполняете функции налогового агента</a:t>
          </a:r>
          <a:endParaRPr lang="ru-RU" sz="1600" b="1" dirty="0">
            <a:latin typeface="+mn-lt"/>
          </a:endParaRPr>
        </a:p>
      </dgm:t>
    </dgm:pt>
    <dgm:pt modelId="{4D4807E4-1A64-4B17-9620-DA90316FBF0D}" type="parTrans" cxnId="{F93DAC90-3996-403D-BAC8-FCAE016BF666}">
      <dgm:prSet/>
      <dgm:spPr/>
      <dgm:t>
        <a:bodyPr/>
        <a:lstStyle/>
        <a:p>
          <a:endParaRPr lang="ru-RU"/>
        </a:p>
      </dgm:t>
    </dgm:pt>
    <dgm:pt modelId="{B20D7049-3A5F-4142-B8A2-04A2DD8A76B4}" type="sibTrans" cxnId="{F93DAC90-3996-403D-BAC8-FCAE016BF666}">
      <dgm:prSet/>
      <dgm:spPr/>
      <dgm:t>
        <a:bodyPr/>
        <a:lstStyle/>
        <a:p>
          <a:endParaRPr lang="ru-RU"/>
        </a:p>
      </dgm:t>
    </dgm:pt>
    <dgm:pt modelId="{79AACB8E-D806-442F-8F58-5D67AD755510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b="1" dirty="0" smtClean="0"/>
            <a:t>Если являетесь участником, ведущим общие дела в инвестиционном или простом товариществе; концессионером или доверительным управляющим </a:t>
          </a:r>
          <a:endParaRPr lang="ru-RU" sz="1400" dirty="0">
            <a:latin typeface="+mn-lt"/>
          </a:endParaRPr>
        </a:p>
      </dgm:t>
    </dgm:pt>
    <dgm:pt modelId="{8E16DE93-A0A9-437A-AE51-390E7A8256FC}" type="parTrans" cxnId="{C0A5B3D1-DEAE-4D94-B17B-47BEA6E41FE4}">
      <dgm:prSet/>
      <dgm:spPr/>
      <dgm:t>
        <a:bodyPr/>
        <a:lstStyle/>
        <a:p>
          <a:endParaRPr lang="ru-RU"/>
        </a:p>
      </dgm:t>
    </dgm:pt>
    <dgm:pt modelId="{CCC365B1-E43B-478C-A6AC-BEF3D3DEBB03}" type="sibTrans" cxnId="{C0A5B3D1-DEAE-4D94-B17B-47BEA6E41FE4}">
      <dgm:prSet/>
      <dgm:spPr/>
      <dgm:t>
        <a:bodyPr/>
        <a:lstStyle/>
        <a:p>
          <a:endParaRPr lang="ru-RU"/>
        </a:p>
      </dgm:t>
    </dgm:pt>
    <dgm:pt modelId="{0344F48B-B21C-4C04-9915-8553BE7380E9}" type="pres">
      <dgm:prSet presAssocID="{3194C946-4F98-4801-9436-573C5C3A15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EBAE7D-3D25-4406-AF32-FE057B977159}" type="pres">
      <dgm:prSet presAssocID="{3194C946-4F98-4801-9436-573C5C3A1580}" presName="Name1" presStyleCnt="0"/>
      <dgm:spPr/>
      <dgm:t>
        <a:bodyPr/>
        <a:lstStyle/>
        <a:p>
          <a:endParaRPr lang="ru-RU"/>
        </a:p>
      </dgm:t>
    </dgm:pt>
    <dgm:pt modelId="{B947FD18-9B21-45E5-A8BD-1F87C98A4344}" type="pres">
      <dgm:prSet presAssocID="{3194C946-4F98-4801-9436-573C5C3A1580}" presName="cycle" presStyleCnt="0"/>
      <dgm:spPr/>
      <dgm:t>
        <a:bodyPr/>
        <a:lstStyle/>
        <a:p>
          <a:endParaRPr lang="ru-RU"/>
        </a:p>
      </dgm:t>
    </dgm:pt>
    <dgm:pt modelId="{F23CD0DC-A149-4395-A771-097EDCC3A43B}" type="pres">
      <dgm:prSet presAssocID="{3194C946-4F98-4801-9436-573C5C3A1580}" presName="srcNode" presStyleLbl="node1" presStyleIdx="0" presStyleCnt="4"/>
      <dgm:spPr/>
      <dgm:t>
        <a:bodyPr/>
        <a:lstStyle/>
        <a:p>
          <a:endParaRPr lang="ru-RU"/>
        </a:p>
      </dgm:t>
    </dgm:pt>
    <dgm:pt modelId="{98095EB9-E51F-406D-BFC7-A5695296D849}" type="pres">
      <dgm:prSet presAssocID="{3194C946-4F98-4801-9436-573C5C3A1580}" presName="conn" presStyleLbl="parChTrans1D2" presStyleIdx="0" presStyleCnt="1"/>
      <dgm:spPr/>
      <dgm:t>
        <a:bodyPr/>
        <a:lstStyle/>
        <a:p>
          <a:endParaRPr lang="ru-RU"/>
        </a:p>
      </dgm:t>
    </dgm:pt>
    <dgm:pt modelId="{F23AF454-3F83-4FC8-BC0D-683D7E964FFA}" type="pres">
      <dgm:prSet presAssocID="{3194C946-4F98-4801-9436-573C5C3A1580}" presName="extraNode" presStyleLbl="node1" presStyleIdx="0" presStyleCnt="4"/>
      <dgm:spPr/>
      <dgm:t>
        <a:bodyPr/>
        <a:lstStyle/>
        <a:p>
          <a:endParaRPr lang="ru-RU"/>
        </a:p>
      </dgm:t>
    </dgm:pt>
    <dgm:pt modelId="{6CF33563-CFD8-4779-94E0-D53766D16A44}" type="pres">
      <dgm:prSet presAssocID="{3194C946-4F98-4801-9436-573C5C3A1580}" presName="dstNode" presStyleLbl="node1" presStyleIdx="0" presStyleCnt="4"/>
      <dgm:spPr/>
      <dgm:t>
        <a:bodyPr/>
        <a:lstStyle/>
        <a:p>
          <a:endParaRPr lang="ru-RU"/>
        </a:p>
      </dgm:t>
    </dgm:pt>
    <dgm:pt modelId="{74A8C313-A356-4636-8087-CC507C04ADE4}" type="pres">
      <dgm:prSet presAssocID="{FAD08383-BB09-4908-8127-58E60429825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891F9-8F5B-4000-A60F-049E8B9517BF}" type="pres">
      <dgm:prSet presAssocID="{FAD08383-BB09-4908-8127-58E60429825B}" presName="accent_1" presStyleCnt="0"/>
      <dgm:spPr/>
      <dgm:t>
        <a:bodyPr/>
        <a:lstStyle/>
        <a:p>
          <a:endParaRPr lang="ru-RU"/>
        </a:p>
      </dgm:t>
    </dgm:pt>
    <dgm:pt modelId="{998EF5CC-2FF4-4C90-A030-8457BB621764}" type="pres">
      <dgm:prSet presAssocID="{FAD08383-BB09-4908-8127-58E60429825B}" presName="accentRepeatNode" presStyleLbl="solidFgAcc1" presStyleIdx="0" presStyleCnt="4" custLinFactNeighborX="2441" custLinFactNeighborY="-6743"/>
      <dgm:spPr>
        <a:solidFill>
          <a:srgbClr val="3E89CE"/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gm:spPr>
      <dgm:t>
        <a:bodyPr/>
        <a:lstStyle/>
        <a:p>
          <a:endParaRPr lang="ru-RU"/>
        </a:p>
      </dgm:t>
    </dgm:pt>
    <dgm:pt modelId="{E4B1B89F-6622-4964-9B8E-CBC891F34C13}" type="pres">
      <dgm:prSet presAssocID="{C7F9ADC3-30B5-4FE5-B8A9-0B035A7B23C7}" presName="text_2" presStyleLbl="node1" presStyleIdx="1" presStyleCnt="4" custLinFactNeighborX="-55" custLinFactNeighborY="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5A429-B324-459C-98A3-A7EF6B982D6E}" type="pres">
      <dgm:prSet presAssocID="{C7F9ADC3-30B5-4FE5-B8A9-0B035A7B23C7}" presName="accent_2" presStyleCnt="0"/>
      <dgm:spPr/>
      <dgm:t>
        <a:bodyPr/>
        <a:lstStyle/>
        <a:p>
          <a:endParaRPr lang="ru-RU"/>
        </a:p>
      </dgm:t>
    </dgm:pt>
    <dgm:pt modelId="{C26C0726-B10C-4279-BE7D-7D4FA6448AF5}" type="pres">
      <dgm:prSet presAssocID="{C7F9ADC3-30B5-4FE5-B8A9-0B035A7B23C7}" presName="accentRepeatNode" presStyleLbl="solidFgAcc1" presStyleIdx="1" presStyleCnt="4"/>
      <dgm:spPr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gm:spPr>
      <dgm:t>
        <a:bodyPr/>
        <a:lstStyle/>
        <a:p>
          <a:endParaRPr lang="ru-RU"/>
        </a:p>
      </dgm:t>
    </dgm:pt>
    <dgm:pt modelId="{CA89152B-EBBA-4DE8-B4B3-FC44CB20A834}" type="pres">
      <dgm:prSet presAssocID="{77F2344C-AA45-428C-8832-152EA061FF27}" presName="text_3" presStyleLbl="node1" presStyleIdx="2" presStyleCnt="4" custLinFactNeighborX="-55" custLinFactNeighborY="13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1CD4EE-F64E-4883-A548-52A456A8D7A1}" type="pres">
      <dgm:prSet presAssocID="{77F2344C-AA45-428C-8832-152EA061FF27}" presName="accent_3" presStyleCnt="0"/>
      <dgm:spPr/>
      <dgm:t>
        <a:bodyPr/>
        <a:lstStyle/>
        <a:p>
          <a:endParaRPr lang="ru-RU"/>
        </a:p>
      </dgm:t>
    </dgm:pt>
    <dgm:pt modelId="{36E5E9E6-6487-4ECF-B2D1-8B0E0965F071}" type="pres">
      <dgm:prSet presAssocID="{77F2344C-AA45-428C-8832-152EA061FF27}" presName="accentRepeatNode" presStyleLbl="solidFgAcc1" presStyleIdx="2" presStyleCnt="4" custLinFactNeighborX="3048" custLinFactNeighborY="8818"/>
      <dgm:spPr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gm:spPr>
      <dgm:t>
        <a:bodyPr/>
        <a:lstStyle/>
        <a:p>
          <a:endParaRPr lang="ru-RU"/>
        </a:p>
      </dgm:t>
    </dgm:pt>
    <dgm:pt modelId="{DF73EA51-231C-404F-AEDF-5D2B18EE123B}" type="pres">
      <dgm:prSet presAssocID="{79AACB8E-D806-442F-8F58-5D67AD755510}" presName="text_4" presStyleLbl="node1" presStyleIdx="3" presStyleCnt="4" custScaleX="97479" custScaleY="120398" custLinFactNeighborX="1143" custLinFactNeighborY="3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AFC1A-BB07-4B15-8143-7205FD8CA3D1}" type="pres">
      <dgm:prSet presAssocID="{79AACB8E-D806-442F-8F58-5D67AD755510}" presName="accent_4" presStyleCnt="0"/>
      <dgm:spPr/>
      <dgm:t>
        <a:bodyPr/>
        <a:lstStyle/>
        <a:p>
          <a:endParaRPr lang="ru-RU"/>
        </a:p>
      </dgm:t>
    </dgm:pt>
    <dgm:pt modelId="{3B0DAB3B-8E71-4F3F-A112-CFE1D36EE599}" type="pres">
      <dgm:prSet presAssocID="{79AACB8E-D806-442F-8F58-5D67AD755510}" presName="accentRepeatNode" presStyleLbl="solidFgAcc1" presStyleIdx="3" presStyleCnt="4"/>
      <dgm:spPr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gm:spPr>
      <dgm:t>
        <a:bodyPr/>
        <a:lstStyle/>
        <a:p>
          <a:endParaRPr lang="ru-RU"/>
        </a:p>
      </dgm:t>
    </dgm:pt>
  </dgm:ptLst>
  <dgm:cxnLst>
    <dgm:cxn modelId="{C0A5B3D1-DEAE-4D94-B17B-47BEA6E41FE4}" srcId="{3194C946-4F98-4801-9436-573C5C3A1580}" destId="{79AACB8E-D806-442F-8F58-5D67AD755510}" srcOrd="3" destOrd="0" parTransId="{8E16DE93-A0A9-437A-AE51-390E7A8256FC}" sibTransId="{CCC365B1-E43B-478C-A6AC-BEF3D3DEBB03}"/>
    <dgm:cxn modelId="{14353FD3-B517-4821-90FF-48B9981C46FF}" srcId="{3194C946-4F98-4801-9436-573C5C3A1580}" destId="{C7F9ADC3-30B5-4FE5-B8A9-0B035A7B23C7}" srcOrd="1" destOrd="0" parTransId="{1B84E237-F79C-4F9C-ABBC-5C805BD0751A}" sibTransId="{00793BD0-50BC-4A2A-BA7F-A1324B282C59}"/>
    <dgm:cxn modelId="{E00ECA00-F352-40F9-A8A7-136860A9172C}" type="presOf" srcId="{55A48B76-9296-4954-B92E-AEB725F7179C}" destId="{98095EB9-E51F-406D-BFC7-A5695296D849}" srcOrd="0" destOrd="0" presId="urn:microsoft.com/office/officeart/2008/layout/VerticalCurvedList"/>
    <dgm:cxn modelId="{DEE87594-4ED1-4BFA-B4CD-450BF90680EE}" srcId="{3194C946-4F98-4801-9436-573C5C3A1580}" destId="{FAD08383-BB09-4908-8127-58E60429825B}" srcOrd="0" destOrd="0" parTransId="{58635ABB-F994-498C-8697-7429A5807224}" sibTransId="{55A48B76-9296-4954-B92E-AEB725F7179C}"/>
    <dgm:cxn modelId="{DDFFFF48-7B16-4692-ADFC-2CDDD6FBFA32}" type="presOf" srcId="{77F2344C-AA45-428C-8832-152EA061FF27}" destId="{CA89152B-EBBA-4DE8-B4B3-FC44CB20A834}" srcOrd="0" destOrd="0" presId="urn:microsoft.com/office/officeart/2008/layout/VerticalCurvedList"/>
    <dgm:cxn modelId="{3A87EFAA-68E4-4924-9744-1AA1690A9D5E}" type="presOf" srcId="{FAD08383-BB09-4908-8127-58E60429825B}" destId="{74A8C313-A356-4636-8087-CC507C04ADE4}" srcOrd="0" destOrd="0" presId="urn:microsoft.com/office/officeart/2008/layout/VerticalCurvedList"/>
    <dgm:cxn modelId="{E8525258-931B-4007-8913-FD756AF78FA1}" type="presOf" srcId="{C7F9ADC3-30B5-4FE5-B8A9-0B035A7B23C7}" destId="{E4B1B89F-6622-4964-9B8E-CBC891F34C13}" srcOrd="0" destOrd="0" presId="urn:microsoft.com/office/officeart/2008/layout/VerticalCurvedList"/>
    <dgm:cxn modelId="{F93DAC90-3996-403D-BAC8-FCAE016BF666}" srcId="{3194C946-4F98-4801-9436-573C5C3A1580}" destId="{77F2344C-AA45-428C-8832-152EA061FF27}" srcOrd="2" destOrd="0" parTransId="{4D4807E4-1A64-4B17-9620-DA90316FBF0D}" sibTransId="{B20D7049-3A5F-4142-B8A2-04A2DD8A76B4}"/>
    <dgm:cxn modelId="{6F1970E2-D621-4458-B3BA-2CC8933F99D7}" type="presOf" srcId="{3194C946-4F98-4801-9436-573C5C3A1580}" destId="{0344F48B-B21C-4C04-9915-8553BE7380E9}" srcOrd="0" destOrd="0" presId="urn:microsoft.com/office/officeart/2008/layout/VerticalCurvedList"/>
    <dgm:cxn modelId="{14CA29F8-FCE7-4065-B06C-BC3E34C2339A}" type="presOf" srcId="{79AACB8E-D806-442F-8F58-5D67AD755510}" destId="{DF73EA51-231C-404F-AEDF-5D2B18EE123B}" srcOrd="0" destOrd="0" presId="urn:microsoft.com/office/officeart/2008/layout/VerticalCurvedList"/>
    <dgm:cxn modelId="{837CFF0B-38E3-4334-88AD-F7BCF73507CF}" type="presParOf" srcId="{0344F48B-B21C-4C04-9915-8553BE7380E9}" destId="{56EBAE7D-3D25-4406-AF32-FE057B977159}" srcOrd="0" destOrd="0" presId="urn:microsoft.com/office/officeart/2008/layout/VerticalCurvedList"/>
    <dgm:cxn modelId="{D361619B-2180-4494-9D38-51FC2BA6F745}" type="presParOf" srcId="{56EBAE7D-3D25-4406-AF32-FE057B977159}" destId="{B947FD18-9B21-45E5-A8BD-1F87C98A4344}" srcOrd="0" destOrd="0" presId="urn:microsoft.com/office/officeart/2008/layout/VerticalCurvedList"/>
    <dgm:cxn modelId="{DEF7C675-A20E-432A-87B3-716E61752FFF}" type="presParOf" srcId="{B947FD18-9B21-45E5-A8BD-1F87C98A4344}" destId="{F23CD0DC-A149-4395-A771-097EDCC3A43B}" srcOrd="0" destOrd="0" presId="urn:microsoft.com/office/officeart/2008/layout/VerticalCurvedList"/>
    <dgm:cxn modelId="{562BD786-3C38-4E29-B037-4E93BD8AE196}" type="presParOf" srcId="{B947FD18-9B21-45E5-A8BD-1F87C98A4344}" destId="{98095EB9-E51F-406D-BFC7-A5695296D849}" srcOrd="1" destOrd="0" presId="urn:microsoft.com/office/officeart/2008/layout/VerticalCurvedList"/>
    <dgm:cxn modelId="{FA654FDF-302F-47C8-AC68-D093F6F5DE1F}" type="presParOf" srcId="{B947FD18-9B21-45E5-A8BD-1F87C98A4344}" destId="{F23AF454-3F83-4FC8-BC0D-683D7E964FFA}" srcOrd="2" destOrd="0" presId="urn:microsoft.com/office/officeart/2008/layout/VerticalCurvedList"/>
    <dgm:cxn modelId="{B4B7B945-1455-4ECC-858F-0C62A33F5953}" type="presParOf" srcId="{B947FD18-9B21-45E5-A8BD-1F87C98A4344}" destId="{6CF33563-CFD8-4779-94E0-D53766D16A44}" srcOrd="3" destOrd="0" presId="urn:microsoft.com/office/officeart/2008/layout/VerticalCurvedList"/>
    <dgm:cxn modelId="{66FD3506-1FFB-4191-B46B-1B1044F0AA79}" type="presParOf" srcId="{56EBAE7D-3D25-4406-AF32-FE057B977159}" destId="{74A8C313-A356-4636-8087-CC507C04ADE4}" srcOrd="1" destOrd="0" presId="urn:microsoft.com/office/officeart/2008/layout/VerticalCurvedList"/>
    <dgm:cxn modelId="{E2B63921-5949-477F-8074-6BBE7DE81059}" type="presParOf" srcId="{56EBAE7D-3D25-4406-AF32-FE057B977159}" destId="{1BA891F9-8F5B-4000-A60F-049E8B9517BF}" srcOrd="2" destOrd="0" presId="urn:microsoft.com/office/officeart/2008/layout/VerticalCurvedList"/>
    <dgm:cxn modelId="{61F7176C-65E6-44C2-B15A-9AFCF13AAFFA}" type="presParOf" srcId="{1BA891F9-8F5B-4000-A60F-049E8B9517BF}" destId="{998EF5CC-2FF4-4C90-A030-8457BB621764}" srcOrd="0" destOrd="0" presId="urn:microsoft.com/office/officeart/2008/layout/VerticalCurvedList"/>
    <dgm:cxn modelId="{87DB32FB-8517-4573-AC09-15B963118170}" type="presParOf" srcId="{56EBAE7D-3D25-4406-AF32-FE057B977159}" destId="{E4B1B89F-6622-4964-9B8E-CBC891F34C13}" srcOrd="3" destOrd="0" presId="urn:microsoft.com/office/officeart/2008/layout/VerticalCurvedList"/>
    <dgm:cxn modelId="{2AB2E7F7-B3A0-4077-96F6-682E6F7E9132}" type="presParOf" srcId="{56EBAE7D-3D25-4406-AF32-FE057B977159}" destId="{AA55A429-B324-459C-98A3-A7EF6B982D6E}" srcOrd="4" destOrd="0" presId="urn:microsoft.com/office/officeart/2008/layout/VerticalCurvedList"/>
    <dgm:cxn modelId="{3FF182DE-0A2F-4947-97F6-ED1A6AD2D950}" type="presParOf" srcId="{AA55A429-B324-459C-98A3-A7EF6B982D6E}" destId="{C26C0726-B10C-4279-BE7D-7D4FA6448AF5}" srcOrd="0" destOrd="0" presId="urn:microsoft.com/office/officeart/2008/layout/VerticalCurvedList"/>
    <dgm:cxn modelId="{2CD1C44B-96DE-4843-BD10-E1BBFDCB8A9D}" type="presParOf" srcId="{56EBAE7D-3D25-4406-AF32-FE057B977159}" destId="{CA89152B-EBBA-4DE8-B4B3-FC44CB20A834}" srcOrd="5" destOrd="0" presId="urn:microsoft.com/office/officeart/2008/layout/VerticalCurvedList"/>
    <dgm:cxn modelId="{38B26D28-006B-482F-BD8A-A56AEB9FF5DD}" type="presParOf" srcId="{56EBAE7D-3D25-4406-AF32-FE057B977159}" destId="{A51CD4EE-F64E-4883-A548-52A456A8D7A1}" srcOrd="6" destOrd="0" presId="urn:microsoft.com/office/officeart/2008/layout/VerticalCurvedList"/>
    <dgm:cxn modelId="{7CC6DEEC-7624-43A8-AEF7-155F232E929D}" type="presParOf" srcId="{A51CD4EE-F64E-4883-A548-52A456A8D7A1}" destId="{36E5E9E6-6487-4ECF-B2D1-8B0E0965F071}" srcOrd="0" destOrd="0" presId="urn:microsoft.com/office/officeart/2008/layout/VerticalCurvedList"/>
    <dgm:cxn modelId="{76656BD2-4129-4C89-9299-5A21927D57AB}" type="presParOf" srcId="{56EBAE7D-3D25-4406-AF32-FE057B977159}" destId="{DF73EA51-231C-404F-AEDF-5D2B18EE123B}" srcOrd="7" destOrd="0" presId="urn:microsoft.com/office/officeart/2008/layout/VerticalCurvedList"/>
    <dgm:cxn modelId="{810BA463-9CFB-4591-B840-B94E22EF6B5C}" type="presParOf" srcId="{56EBAE7D-3D25-4406-AF32-FE057B977159}" destId="{4BDAFC1A-BB07-4B15-8143-7205FD8CA3D1}" srcOrd="8" destOrd="0" presId="urn:microsoft.com/office/officeart/2008/layout/VerticalCurvedList"/>
    <dgm:cxn modelId="{BB83ACBF-AC9C-4E4A-A36F-1415D1D11362}" type="presParOf" srcId="{4BDAFC1A-BB07-4B15-8143-7205FD8CA3D1}" destId="{3B0DAB3B-8E71-4F3F-A112-CFE1D36EE59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5717E2-3738-488D-94CD-98635B44EB3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4CE9AC-D27E-46C0-91E3-F110E74EAAF8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>
            <a:spcAft>
              <a:spcPts val="0"/>
            </a:spcAft>
          </a:pPr>
          <a:r>
            <a:rPr lang="ru-RU" sz="17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ОФОРМЛЕНИЕ  СЧЕТОВ-ФАКТУР  ПРИ  РЕАЛИЗАЦИИ ТОВАРОВ,  РАБОТ,  УСЛУГ  С  ОТМЕТКОЙ  «БЕЗ НДС»  </a:t>
          </a:r>
        </a:p>
        <a:p>
          <a:pPr algn="ctr">
            <a:spcAft>
              <a:spcPts val="0"/>
            </a:spcAft>
          </a:pPr>
          <a:r>
            <a:rPr lang="ru-RU" sz="17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(п. 5 ст. 168 НК РФ)</a:t>
          </a:r>
          <a:endParaRPr lang="ru-RU" sz="17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D4C0D02-9645-474C-ABB0-62E388B5699B}" type="parTrans" cxnId="{4876EA08-0191-460F-9079-96077167971E}">
      <dgm:prSet/>
      <dgm:spPr/>
      <dgm:t>
        <a:bodyPr/>
        <a:lstStyle/>
        <a:p>
          <a:endParaRPr lang="ru-RU"/>
        </a:p>
      </dgm:t>
    </dgm:pt>
    <dgm:pt modelId="{76C42641-9263-4E16-9B3C-A42E0DB9CA5A}" type="sibTrans" cxnId="{4876EA08-0191-460F-9079-96077167971E}">
      <dgm:prSet/>
      <dgm:spPr>
        <a:ln>
          <a:solidFill>
            <a:srgbClr val="CC3300"/>
          </a:solidFill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>
            <a:ln>
              <a:solidFill>
                <a:schemeClr val="accent5">
                  <a:lumMod val="50000"/>
                </a:schemeClr>
              </a:solidFill>
            </a:ln>
          </a:endParaRPr>
        </a:p>
      </dgm:t>
    </dgm:pt>
    <dgm:pt modelId="{B2F01825-B317-4B3C-B263-64AB7FA25373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/>
          <a:r>
            <a:rPr lang="ru-RU" sz="17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ВЕДЕНИЕ  КНИГИ  ПРОДАЖ (п. 6 ст. 145 НК РФ)</a:t>
          </a:r>
          <a:endParaRPr lang="ru-RU" sz="17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AFA4DCB-2B9C-439D-8010-10A5959224E1}" type="parTrans" cxnId="{2AE71336-A304-465B-BA18-E18747A082EF}">
      <dgm:prSet/>
      <dgm:spPr/>
      <dgm:t>
        <a:bodyPr/>
        <a:lstStyle/>
        <a:p>
          <a:endParaRPr lang="ru-RU"/>
        </a:p>
      </dgm:t>
    </dgm:pt>
    <dgm:pt modelId="{2C8F7BC0-52FC-40AE-866D-9C5D10AFD7ED}" type="sibTrans" cxnId="{2AE71336-A304-465B-BA18-E18747A082EF}">
      <dgm:prSet/>
      <dgm:spPr>
        <a:ln>
          <a:solidFill>
            <a:srgbClr val="CC3300"/>
          </a:solidFill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>
            <a:ln>
              <a:solidFill>
                <a:schemeClr val="accent5">
                  <a:lumMod val="50000"/>
                </a:schemeClr>
              </a:solidFill>
            </a:ln>
          </a:endParaRPr>
        </a:p>
      </dgm:t>
    </dgm:pt>
    <dgm:pt modelId="{938AE5C6-7A5C-47B6-ABC9-667854DF0A9A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/>
          <a:r>
            <a:rPr lang="ru-RU" sz="17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ПРЕДСТАВЛЕНИЕ  ДЕКЛАРАЦИИ  ПО  НДС,  В СЛУЧАЕ  ВЫСТАВЛЕНИЯ  СЧЕТА-ФАКТУРЫ  С  ВЫДЕЛЕННЫМ  НАЛОГОМ (п.5 ст. 173 НК РФ)</a:t>
          </a:r>
          <a:endParaRPr lang="ru-RU" sz="17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A57158A-8238-44FB-9B34-CAFC1BC3D7B9}" type="parTrans" cxnId="{A1570DAF-8A1E-4B4E-8331-A2E3CCEE1B58}">
      <dgm:prSet/>
      <dgm:spPr/>
      <dgm:t>
        <a:bodyPr/>
        <a:lstStyle/>
        <a:p>
          <a:endParaRPr lang="ru-RU"/>
        </a:p>
      </dgm:t>
    </dgm:pt>
    <dgm:pt modelId="{1B2361DE-E12E-45DA-B160-62804E9B3197}" type="sibTrans" cxnId="{A1570DAF-8A1E-4B4E-8331-A2E3CCEE1B58}">
      <dgm:prSet/>
      <dgm:spPr/>
      <dgm:t>
        <a:bodyPr/>
        <a:lstStyle/>
        <a:p>
          <a:endParaRPr lang="ru-RU"/>
        </a:p>
      </dgm:t>
    </dgm:pt>
    <dgm:pt modelId="{54D25160-1644-4901-83C9-B19C0005ED7E}" type="pres">
      <dgm:prSet presAssocID="{0B5717E2-3738-488D-94CD-98635B44EB3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65E675-A30C-4F41-B758-DC4B10128683}" type="pres">
      <dgm:prSet presAssocID="{0B5717E2-3738-488D-94CD-98635B44EB32}" presName="dummyMaxCanvas" presStyleCnt="0">
        <dgm:presLayoutVars/>
      </dgm:prSet>
      <dgm:spPr/>
    </dgm:pt>
    <dgm:pt modelId="{6A68C219-C5A4-4798-9DB8-DA586E7F7351}" type="pres">
      <dgm:prSet presAssocID="{0B5717E2-3738-488D-94CD-98635B44EB32}" presName="ThreeNodes_1" presStyleLbl="node1" presStyleIdx="0" presStyleCnt="3" custScaleY="85600" custLinFactNeighborX="17112" custLinFactNeighborY="7952">
        <dgm:presLayoutVars>
          <dgm:bulletEnabled val="1"/>
        </dgm:presLayoutVars>
      </dgm:prSet>
      <dgm:spPr>
        <a:prstGeom prst="plaque">
          <a:avLst/>
        </a:prstGeom>
      </dgm:spPr>
      <dgm:t>
        <a:bodyPr/>
        <a:lstStyle/>
        <a:p>
          <a:endParaRPr lang="ru-RU"/>
        </a:p>
      </dgm:t>
    </dgm:pt>
    <dgm:pt modelId="{02558C68-B928-4EEC-8923-33FC86B9F441}" type="pres">
      <dgm:prSet presAssocID="{0B5717E2-3738-488D-94CD-98635B44EB32}" presName="ThreeNodes_2" presStyleLbl="node1" presStyleIdx="1" presStyleCnt="3" custScaleY="53030" custLinFactNeighborX="9358" custLinFactNeighborY="-8207">
        <dgm:presLayoutVars>
          <dgm:bulletEnabled val="1"/>
        </dgm:presLayoutVars>
      </dgm:prSet>
      <dgm:spPr>
        <a:prstGeom prst="plaque">
          <a:avLst/>
        </a:prstGeom>
      </dgm:spPr>
      <dgm:t>
        <a:bodyPr/>
        <a:lstStyle/>
        <a:p>
          <a:endParaRPr lang="ru-RU"/>
        </a:p>
      </dgm:t>
    </dgm:pt>
    <dgm:pt modelId="{377DCC44-9305-4743-B4BB-7A0E1678603E}" type="pres">
      <dgm:prSet presAssocID="{0B5717E2-3738-488D-94CD-98635B44EB32}" presName="ThreeNodes_3" presStyleLbl="node1" presStyleIdx="2" presStyleCnt="3" custScaleY="100000" custLinFactNeighborX="535" custLinFactNeighborY="-13889">
        <dgm:presLayoutVars>
          <dgm:bulletEnabled val="1"/>
        </dgm:presLayoutVars>
      </dgm:prSet>
      <dgm:spPr>
        <a:prstGeom prst="plaque">
          <a:avLst/>
        </a:prstGeom>
      </dgm:spPr>
      <dgm:t>
        <a:bodyPr/>
        <a:lstStyle/>
        <a:p>
          <a:endParaRPr lang="ru-RU"/>
        </a:p>
      </dgm:t>
    </dgm:pt>
    <dgm:pt modelId="{2F45D7BC-0631-4BFD-9828-4A8B64A9ADEF}" type="pres">
      <dgm:prSet presAssocID="{0B5717E2-3738-488D-94CD-98635B44EB32}" presName="ThreeConn_1-2" presStyleLbl="fgAccFollowNode1" presStyleIdx="0" presStyleCnt="2" custLinFactX="16026" custLinFactNeighborX="100000" custLinFactNeighborY="-1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2A9EE-9B36-4ABE-BBBD-6C774DFF049F}" type="pres">
      <dgm:prSet presAssocID="{0B5717E2-3738-488D-94CD-98635B44EB32}" presName="ThreeConn_2-3" presStyleLbl="fgAccFollowNode1" presStyleIdx="1" presStyleCnt="2" custLinFactNeighborX="27885" custLinFactNeighborY="-33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44BE4-65D7-4EB9-BE23-49CE9C5DD81F}" type="pres">
      <dgm:prSet presAssocID="{0B5717E2-3738-488D-94CD-98635B44EB3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839B29-3FA3-4019-AC0C-96E55A2AC21F}" type="pres">
      <dgm:prSet presAssocID="{0B5717E2-3738-488D-94CD-98635B44EB3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041EE-C22F-4E93-9E20-D3CCF0D58704}" type="pres">
      <dgm:prSet presAssocID="{0B5717E2-3738-488D-94CD-98635B44EB32}" presName="ThreeNodes_3_text" presStyleLbl="node1" presStyleIdx="2" presStyleCnt="3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ru-RU"/>
        </a:p>
      </dgm:t>
    </dgm:pt>
  </dgm:ptLst>
  <dgm:cxnLst>
    <dgm:cxn modelId="{4876EA08-0191-460F-9079-96077167971E}" srcId="{0B5717E2-3738-488D-94CD-98635B44EB32}" destId="{E34CE9AC-D27E-46C0-91E3-F110E74EAAF8}" srcOrd="0" destOrd="0" parTransId="{BD4C0D02-9645-474C-ABB0-62E388B5699B}" sibTransId="{76C42641-9263-4E16-9B3C-A42E0DB9CA5A}"/>
    <dgm:cxn modelId="{B3A31F17-61D0-4716-8F85-DCA052484B8A}" type="presOf" srcId="{E34CE9AC-D27E-46C0-91E3-F110E74EAAF8}" destId="{6A68C219-C5A4-4798-9DB8-DA586E7F7351}" srcOrd="0" destOrd="0" presId="urn:microsoft.com/office/officeart/2005/8/layout/vProcess5"/>
    <dgm:cxn modelId="{F7D85E94-0ABE-4946-A240-79484D5D6B02}" type="presOf" srcId="{E34CE9AC-D27E-46C0-91E3-F110E74EAAF8}" destId="{7B244BE4-65D7-4EB9-BE23-49CE9C5DD81F}" srcOrd="1" destOrd="0" presId="urn:microsoft.com/office/officeart/2005/8/layout/vProcess5"/>
    <dgm:cxn modelId="{362A80CE-1389-4D1D-BD16-F2A72462A93A}" type="presOf" srcId="{B2F01825-B317-4B3C-B263-64AB7FA25373}" destId="{0C839B29-3FA3-4019-AC0C-96E55A2AC21F}" srcOrd="1" destOrd="0" presId="urn:microsoft.com/office/officeart/2005/8/layout/vProcess5"/>
    <dgm:cxn modelId="{AA238F33-17F9-4964-89B4-3FB60E39A206}" type="presOf" srcId="{B2F01825-B317-4B3C-B263-64AB7FA25373}" destId="{02558C68-B928-4EEC-8923-33FC86B9F441}" srcOrd="0" destOrd="0" presId="urn:microsoft.com/office/officeart/2005/8/layout/vProcess5"/>
    <dgm:cxn modelId="{CAD185CA-F3AC-4033-B4C0-78399F93B48B}" type="presOf" srcId="{938AE5C6-7A5C-47B6-ABC9-667854DF0A9A}" destId="{377DCC44-9305-4743-B4BB-7A0E1678603E}" srcOrd="0" destOrd="0" presId="urn:microsoft.com/office/officeart/2005/8/layout/vProcess5"/>
    <dgm:cxn modelId="{2AE71336-A304-465B-BA18-E18747A082EF}" srcId="{0B5717E2-3738-488D-94CD-98635B44EB32}" destId="{B2F01825-B317-4B3C-B263-64AB7FA25373}" srcOrd="1" destOrd="0" parTransId="{FAFA4DCB-2B9C-439D-8010-10A5959224E1}" sibTransId="{2C8F7BC0-52FC-40AE-866D-9C5D10AFD7ED}"/>
    <dgm:cxn modelId="{9C847905-D163-4436-9C85-1EEF7AF7BB3A}" type="presOf" srcId="{76C42641-9263-4E16-9B3C-A42E0DB9CA5A}" destId="{2F45D7BC-0631-4BFD-9828-4A8B64A9ADEF}" srcOrd="0" destOrd="0" presId="urn:microsoft.com/office/officeart/2005/8/layout/vProcess5"/>
    <dgm:cxn modelId="{6EED9A3D-8AE7-4FFC-A95D-D0EDD7FDE36E}" type="presOf" srcId="{2C8F7BC0-52FC-40AE-866D-9C5D10AFD7ED}" destId="{15F2A9EE-9B36-4ABE-BBBD-6C774DFF049F}" srcOrd="0" destOrd="0" presId="urn:microsoft.com/office/officeart/2005/8/layout/vProcess5"/>
    <dgm:cxn modelId="{8A1183D9-4F2B-45BA-B5C0-F4A4C5CEEC31}" type="presOf" srcId="{938AE5C6-7A5C-47B6-ABC9-667854DF0A9A}" destId="{5C2041EE-C22F-4E93-9E20-D3CCF0D58704}" srcOrd="1" destOrd="0" presId="urn:microsoft.com/office/officeart/2005/8/layout/vProcess5"/>
    <dgm:cxn modelId="{A5C36FEA-E0DE-44F6-9DC1-D1886343B61C}" type="presOf" srcId="{0B5717E2-3738-488D-94CD-98635B44EB32}" destId="{54D25160-1644-4901-83C9-B19C0005ED7E}" srcOrd="0" destOrd="0" presId="urn:microsoft.com/office/officeart/2005/8/layout/vProcess5"/>
    <dgm:cxn modelId="{A1570DAF-8A1E-4B4E-8331-A2E3CCEE1B58}" srcId="{0B5717E2-3738-488D-94CD-98635B44EB32}" destId="{938AE5C6-7A5C-47B6-ABC9-667854DF0A9A}" srcOrd="2" destOrd="0" parTransId="{5A57158A-8238-44FB-9B34-CAFC1BC3D7B9}" sibTransId="{1B2361DE-E12E-45DA-B160-62804E9B3197}"/>
    <dgm:cxn modelId="{EC8FE569-411E-4EC2-8239-E921FCC69289}" type="presParOf" srcId="{54D25160-1644-4901-83C9-B19C0005ED7E}" destId="{5A65E675-A30C-4F41-B758-DC4B10128683}" srcOrd="0" destOrd="0" presId="urn:microsoft.com/office/officeart/2005/8/layout/vProcess5"/>
    <dgm:cxn modelId="{DFE67E9C-DCFB-4C59-BD0D-7E7AC18DC634}" type="presParOf" srcId="{54D25160-1644-4901-83C9-B19C0005ED7E}" destId="{6A68C219-C5A4-4798-9DB8-DA586E7F7351}" srcOrd="1" destOrd="0" presId="urn:microsoft.com/office/officeart/2005/8/layout/vProcess5"/>
    <dgm:cxn modelId="{D4C4AC19-03C0-4DB6-9E15-8C6251E38761}" type="presParOf" srcId="{54D25160-1644-4901-83C9-B19C0005ED7E}" destId="{02558C68-B928-4EEC-8923-33FC86B9F441}" srcOrd="2" destOrd="0" presId="urn:microsoft.com/office/officeart/2005/8/layout/vProcess5"/>
    <dgm:cxn modelId="{7C9C07A8-506F-4730-8DF9-CA20DB6FA50F}" type="presParOf" srcId="{54D25160-1644-4901-83C9-B19C0005ED7E}" destId="{377DCC44-9305-4743-B4BB-7A0E1678603E}" srcOrd="3" destOrd="0" presId="urn:microsoft.com/office/officeart/2005/8/layout/vProcess5"/>
    <dgm:cxn modelId="{30BF497D-F1A9-48E7-9293-107DF078DB52}" type="presParOf" srcId="{54D25160-1644-4901-83C9-B19C0005ED7E}" destId="{2F45D7BC-0631-4BFD-9828-4A8B64A9ADEF}" srcOrd="4" destOrd="0" presId="urn:microsoft.com/office/officeart/2005/8/layout/vProcess5"/>
    <dgm:cxn modelId="{6A15D2A1-394C-42ED-A123-BE7BE77A66C7}" type="presParOf" srcId="{54D25160-1644-4901-83C9-B19C0005ED7E}" destId="{15F2A9EE-9B36-4ABE-BBBD-6C774DFF049F}" srcOrd="5" destOrd="0" presId="urn:microsoft.com/office/officeart/2005/8/layout/vProcess5"/>
    <dgm:cxn modelId="{CDCE50A9-46EA-4234-9CF1-72C40067BAC9}" type="presParOf" srcId="{54D25160-1644-4901-83C9-B19C0005ED7E}" destId="{7B244BE4-65D7-4EB9-BE23-49CE9C5DD81F}" srcOrd="6" destOrd="0" presId="urn:microsoft.com/office/officeart/2005/8/layout/vProcess5"/>
    <dgm:cxn modelId="{9305739A-B9B6-4F78-ABD5-80883F18194A}" type="presParOf" srcId="{54D25160-1644-4901-83C9-B19C0005ED7E}" destId="{0C839B29-3FA3-4019-AC0C-96E55A2AC21F}" srcOrd="7" destOrd="0" presId="urn:microsoft.com/office/officeart/2005/8/layout/vProcess5"/>
    <dgm:cxn modelId="{6645ACFF-1A00-4F90-A654-13F8C9801604}" type="presParOf" srcId="{54D25160-1644-4901-83C9-B19C0005ED7E}" destId="{5C2041EE-C22F-4E93-9E20-D3CCF0D5870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95EB9-E51F-406D-BFC7-A5695296D849}">
      <dsp:nvSpPr>
        <dsp:cNvPr id="0" name=""/>
        <dsp:cNvSpPr/>
      </dsp:nvSpPr>
      <dsp:spPr>
        <a:xfrm>
          <a:off x="-3642835" y="-559754"/>
          <a:ext cx="4342502" cy="4342502"/>
        </a:xfrm>
        <a:prstGeom prst="blockArc">
          <a:avLst>
            <a:gd name="adj1" fmla="val 18900000"/>
            <a:gd name="adj2" fmla="val 2700000"/>
            <a:gd name="adj3" fmla="val 49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8C313-A356-4636-8087-CC507C04ADE4}">
      <dsp:nvSpPr>
        <dsp:cNvPr id="0" name=""/>
        <dsp:cNvSpPr/>
      </dsp:nvSpPr>
      <dsp:spPr>
        <a:xfrm>
          <a:off x="366771" y="247783"/>
          <a:ext cx="5567988" cy="495825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Если выставили счет-фактуру с выделенной суммой НДС </a:t>
          </a:r>
          <a:endParaRPr lang="ru-RU" sz="1600" b="1" kern="1200" dirty="0">
            <a:latin typeface="+mn-lt"/>
          </a:endParaRPr>
        </a:p>
      </dsp:txBody>
      <dsp:txXfrm>
        <a:off x="366771" y="247783"/>
        <a:ext cx="5567988" cy="495825"/>
      </dsp:txXfrm>
    </dsp:sp>
    <dsp:sp modelId="{998EF5CC-2FF4-4C90-A030-8457BB621764}">
      <dsp:nvSpPr>
        <dsp:cNvPr id="0" name=""/>
        <dsp:cNvSpPr/>
      </dsp:nvSpPr>
      <dsp:spPr>
        <a:xfrm>
          <a:off x="72009" y="144013"/>
          <a:ext cx="619781" cy="619781"/>
        </a:xfrm>
        <a:prstGeom prst="ellipse">
          <a:avLst/>
        </a:prstGeom>
        <a:solidFill>
          <a:srgbClr val="3E89CE"/>
        </a:solidFill>
        <a:ln w="63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1B89F-6622-4964-9B8E-CBC891F34C13}">
      <dsp:nvSpPr>
        <dsp:cNvPr id="0" name=""/>
        <dsp:cNvSpPr/>
      </dsp:nvSpPr>
      <dsp:spPr>
        <a:xfrm>
          <a:off x="648133" y="1008111"/>
          <a:ext cx="5283720" cy="495825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Если ввезли товар на территорию РФ</a:t>
          </a:r>
          <a:endParaRPr lang="ru-RU" sz="1600" b="1" kern="1200" dirty="0">
            <a:latin typeface="+mn-lt"/>
          </a:endParaRPr>
        </a:p>
      </dsp:txBody>
      <dsp:txXfrm>
        <a:off x="648133" y="1008111"/>
        <a:ext cx="5283720" cy="495825"/>
      </dsp:txXfrm>
    </dsp:sp>
    <dsp:sp modelId="{C26C0726-B10C-4279-BE7D-7D4FA6448AF5}">
      <dsp:nvSpPr>
        <dsp:cNvPr id="0" name=""/>
        <dsp:cNvSpPr/>
      </dsp:nvSpPr>
      <dsp:spPr>
        <a:xfrm>
          <a:off x="341148" y="929672"/>
          <a:ext cx="619781" cy="61978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63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89152B-EBBA-4DE8-B4B3-FC44CB20A834}">
      <dsp:nvSpPr>
        <dsp:cNvPr id="0" name=""/>
        <dsp:cNvSpPr/>
      </dsp:nvSpPr>
      <dsp:spPr>
        <a:xfrm>
          <a:off x="648133" y="1800202"/>
          <a:ext cx="5283720" cy="495825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Если выполняете функции налогового агента</a:t>
          </a:r>
          <a:endParaRPr lang="ru-RU" sz="1600" b="1" kern="1200" dirty="0">
            <a:latin typeface="+mn-lt"/>
          </a:endParaRPr>
        </a:p>
      </dsp:txBody>
      <dsp:txXfrm>
        <a:off x="648133" y="1800202"/>
        <a:ext cx="5283720" cy="495825"/>
      </dsp:txXfrm>
    </dsp:sp>
    <dsp:sp modelId="{36E5E9E6-6487-4ECF-B2D1-8B0E0965F071}">
      <dsp:nvSpPr>
        <dsp:cNvPr id="0" name=""/>
        <dsp:cNvSpPr/>
      </dsp:nvSpPr>
      <dsp:spPr>
        <a:xfrm>
          <a:off x="360039" y="1728191"/>
          <a:ext cx="619781" cy="61978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3EA51-231C-404F-AEDF-5D2B18EE123B}">
      <dsp:nvSpPr>
        <dsp:cNvPr id="0" name=""/>
        <dsp:cNvSpPr/>
      </dsp:nvSpPr>
      <dsp:spPr>
        <a:xfrm>
          <a:off x="500598" y="2448271"/>
          <a:ext cx="5427619" cy="596963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56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Если являетесь участником, ведущим общие дела в инвестиционном или простом товариществе; концессионером или доверительным управляющим </a:t>
          </a:r>
          <a:endParaRPr lang="ru-RU" sz="1400" kern="1200" dirty="0">
            <a:latin typeface="+mn-lt"/>
          </a:endParaRPr>
        </a:p>
      </dsp:txBody>
      <dsp:txXfrm>
        <a:off x="500598" y="2448271"/>
        <a:ext cx="5427619" cy="596963"/>
      </dsp:txXfrm>
    </dsp:sp>
    <dsp:sp modelId="{3B0DAB3B-8E71-4F3F-A112-CFE1D36EE599}">
      <dsp:nvSpPr>
        <dsp:cNvPr id="0" name=""/>
        <dsp:cNvSpPr/>
      </dsp:nvSpPr>
      <dsp:spPr>
        <a:xfrm>
          <a:off x="56880" y="2417405"/>
          <a:ext cx="619781" cy="619781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63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2700" prstMaterial="softEdge">
          <a:bevelT w="127000" prst="artDeco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8C219-C5A4-4798-9DB8-DA586E7F7351}">
      <dsp:nvSpPr>
        <dsp:cNvPr id="0" name=""/>
        <dsp:cNvSpPr/>
      </dsp:nvSpPr>
      <dsp:spPr>
        <a:xfrm>
          <a:off x="1152107" y="157113"/>
          <a:ext cx="6732748" cy="887599"/>
        </a:xfrm>
        <a:prstGeom prst="plaqu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ОФОРМЛЕНИЕ  СЧЕТОВ-ФАКТУР  ПРИ  РЕАЛИЗАЦИИ ТОВАРОВ,  РАБОТ,  УСЛУГ  С  ОТМЕТКОЙ  «БЕЗ НДС»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(п. 5 ст. 168 НК РФ)</a:t>
          </a:r>
          <a:endParaRPr lang="ru-RU" sz="17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178104" y="183110"/>
        <a:ext cx="5622582" cy="835605"/>
      </dsp:txXfrm>
    </dsp:sp>
    <dsp:sp modelId="{02558C68-B928-4EEC-8923-33FC86B9F441}">
      <dsp:nvSpPr>
        <dsp:cNvPr id="0" name=""/>
        <dsp:cNvSpPr/>
      </dsp:nvSpPr>
      <dsp:spPr>
        <a:xfrm>
          <a:off x="1188131" y="1368154"/>
          <a:ext cx="6732748" cy="549876"/>
        </a:xfrm>
        <a:prstGeom prst="plaqu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ВЕДЕНИЕ  КНИГИ  ПРОДАЖ (п. 6 ст. 145 НК РФ)</a:t>
          </a:r>
          <a:endParaRPr lang="ru-RU" sz="17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204236" y="1384259"/>
        <a:ext cx="5432477" cy="517666"/>
      </dsp:txXfrm>
    </dsp:sp>
    <dsp:sp modelId="{377DCC44-9305-4743-B4BB-7A0E1678603E}">
      <dsp:nvSpPr>
        <dsp:cNvPr id="0" name=""/>
        <dsp:cNvSpPr/>
      </dsp:nvSpPr>
      <dsp:spPr>
        <a:xfrm>
          <a:off x="1188131" y="2275451"/>
          <a:ext cx="6732748" cy="1036915"/>
        </a:xfrm>
        <a:prstGeom prst="plaque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ПРЕДСТАВЛЕНИЕ  ДЕКЛАРАЦИИ  ПО  НДС,  В СЛУЧАЕ  ВЫСТАВЛЕНИЯ  СЧЕТА-ФАКТУРЫ  С  ВЫДЕЛЕННЫМ  НАЛОГОМ (п.5 ст. 173 НК РФ)</a:t>
          </a:r>
          <a:endParaRPr lang="ru-RU" sz="17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729931" y="2378257"/>
        <a:ext cx="4381087" cy="831303"/>
      </dsp:txXfrm>
    </dsp:sp>
    <dsp:sp modelId="{2F45D7BC-0631-4BFD-9828-4A8B64A9ADEF}">
      <dsp:nvSpPr>
        <dsp:cNvPr id="0" name=""/>
        <dsp:cNvSpPr/>
      </dsp:nvSpPr>
      <dsp:spPr>
        <a:xfrm>
          <a:off x="6840762" y="776460"/>
          <a:ext cx="673994" cy="673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3300"/>
          </a:solidFill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>
            <a:ln>
              <a:solidFill>
                <a:schemeClr val="accent5">
                  <a:lumMod val="50000"/>
                </a:schemeClr>
              </a:solidFill>
            </a:ln>
          </a:endParaRPr>
        </a:p>
      </dsp:txBody>
      <dsp:txXfrm>
        <a:off x="6992411" y="776460"/>
        <a:ext cx="370696" cy="507180"/>
      </dsp:txXfrm>
    </dsp:sp>
    <dsp:sp modelId="{15F2A9EE-9B36-4ABE-BBBD-6C774DFF049F}">
      <dsp:nvSpPr>
        <dsp:cNvPr id="0" name=""/>
        <dsp:cNvSpPr/>
      </dsp:nvSpPr>
      <dsp:spPr>
        <a:xfrm>
          <a:off x="6840762" y="1765908"/>
          <a:ext cx="673994" cy="6739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3300"/>
          </a:solidFill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>
            <a:ln>
              <a:solidFill>
                <a:schemeClr val="accent5">
                  <a:lumMod val="50000"/>
                </a:schemeClr>
              </a:solidFill>
            </a:ln>
          </a:endParaRPr>
        </a:p>
      </dsp:txBody>
      <dsp:txXfrm>
        <a:off x="6992411" y="1765908"/>
        <a:ext cx="370696" cy="507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0.63478</cdr:x>
      <cdr:y>0.21053</cdr:y>
    </cdr:from>
    <cdr:to>
      <cdr:x>0.7156</cdr:x>
      <cdr:y>0.50775</cdr:y>
    </cdr:to>
    <cdr:pic>
      <cdr:nvPicPr>
        <cdr:cNvPr id="2" name="Рисунок 1"/>
        <cdr:cNvPicPr/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755" b="98491" l="9766" r="89844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256584" y="576064"/>
          <a:ext cx="669280" cy="813296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00AC190-3F8D-419B-9694-7BCCBC7B3099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51AE9B0-F5C4-41CC-A5ED-BDB7F848CF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5269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1A7389A-10E6-47CA-8D95-47CE7660EBB7}" type="datetimeFigureOut">
              <a:rPr lang="ru-RU"/>
              <a:pPr>
                <a:defRPr/>
              </a:pPr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163A348-E0EA-4737-B56B-FEC3BCFA9E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26214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7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5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5584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2433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998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243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243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795074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5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8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11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22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378426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7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8D0A0-3920-4307-95ED-4946B97FF1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10792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1688247"/>
      </p:ext>
    </p:extLst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87" y="204876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87" y="107632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2857" indent="0">
              <a:buNone/>
              <a:defRPr sz="1100"/>
            </a:lvl2pPr>
            <a:lvl3pPr marL="805723" indent="0">
              <a:buNone/>
              <a:defRPr sz="900"/>
            </a:lvl3pPr>
            <a:lvl4pPr marL="1208582" indent="0">
              <a:buNone/>
              <a:defRPr sz="800"/>
            </a:lvl4pPr>
            <a:lvl5pPr marL="1611443" indent="0">
              <a:buNone/>
              <a:defRPr sz="800"/>
            </a:lvl5pPr>
            <a:lvl6pPr marL="2014306" indent="0">
              <a:buNone/>
              <a:defRPr sz="800"/>
            </a:lvl6pPr>
            <a:lvl7pPr marL="2417173" indent="0">
              <a:buNone/>
              <a:defRPr sz="800"/>
            </a:lvl7pPr>
            <a:lvl8pPr marL="2820031" indent="0">
              <a:buNone/>
              <a:defRPr sz="800"/>
            </a:lvl8pPr>
            <a:lvl9pPr marL="32228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2782134"/>
      </p:ext>
    </p:extLst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2857" indent="0">
              <a:buNone/>
              <a:defRPr sz="2500"/>
            </a:lvl2pPr>
            <a:lvl3pPr marL="805723" indent="0">
              <a:buNone/>
              <a:defRPr sz="2100"/>
            </a:lvl3pPr>
            <a:lvl4pPr marL="1208582" indent="0">
              <a:buNone/>
              <a:defRPr sz="1800"/>
            </a:lvl4pPr>
            <a:lvl5pPr marL="1611443" indent="0">
              <a:buNone/>
              <a:defRPr sz="1800"/>
            </a:lvl5pPr>
            <a:lvl6pPr marL="2014306" indent="0">
              <a:buNone/>
              <a:defRPr sz="1800"/>
            </a:lvl6pPr>
            <a:lvl7pPr marL="2417173" indent="0">
              <a:buNone/>
              <a:defRPr sz="1800"/>
            </a:lvl7pPr>
            <a:lvl8pPr marL="2820031" indent="0">
              <a:buNone/>
              <a:defRPr sz="1800"/>
            </a:lvl8pPr>
            <a:lvl9pPr marL="3222897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2857" indent="0">
              <a:buNone/>
              <a:defRPr sz="1100"/>
            </a:lvl2pPr>
            <a:lvl3pPr marL="805723" indent="0">
              <a:buNone/>
              <a:defRPr sz="900"/>
            </a:lvl3pPr>
            <a:lvl4pPr marL="1208582" indent="0">
              <a:buNone/>
              <a:defRPr sz="800"/>
            </a:lvl4pPr>
            <a:lvl5pPr marL="1611443" indent="0">
              <a:buNone/>
              <a:defRPr sz="800"/>
            </a:lvl5pPr>
            <a:lvl6pPr marL="2014306" indent="0">
              <a:buNone/>
              <a:defRPr sz="800"/>
            </a:lvl6pPr>
            <a:lvl7pPr marL="2417173" indent="0">
              <a:buNone/>
              <a:defRPr sz="800"/>
            </a:lvl7pPr>
            <a:lvl8pPr marL="2820031" indent="0">
              <a:buNone/>
              <a:defRPr sz="800"/>
            </a:lvl8pPr>
            <a:lvl9pPr marL="32228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652E8-5568-4618-BCF1-E523786465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1188974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17764-A549-4D7C-8BD0-4983427F93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3786117"/>
      </p:ext>
    </p:extLst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2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50C4F-5CFF-4645-8A61-720BF16898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1068095"/>
      </p:ext>
    </p:extLst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6946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12080D-471E-4C37-86E2-147F4179BAC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95355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0720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1814B-4E71-4797-80E5-B6F942F615F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33359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557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134168"/>
      </p:ext>
    </p:extLst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250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2961-62BE-4C2D-AE2B-89781A6035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57233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51982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174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88568-F8F5-4257-8CFC-3304ECF42CD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744275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48DD7-4173-4093-A572-543056D687F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33524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2DF8D6-5E3E-4D86-BF1C-C05EE80C701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20445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734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BF79-F272-4466-A207-2268D6ABD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4915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22074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0622" tIns="35312" rIns="70622" bIns="35312"/>
          <a:lstStyle>
            <a:lvl1pPr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60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5041"/>
            <a:ext cx="7632700" cy="3206749"/>
          </a:xfrm>
        </p:spPr>
        <p:txBody>
          <a:bodyPr>
            <a:noAutofit/>
          </a:bodyPr>
          <a:lstStyle>
            <a:lvl1pPr marL="280811" indent="0">
              <a:buFontTx/>
              <a:buNone/>
              <a:defRPr b="1">
                <a:latin typeface="+mj-lt"/>
              </a:defRPr>
            </a:lvl1pPr>
            <a:lvl2pPr marL="278370" indent="2485">
              <a:defRPr>
                <a:latin typeface="+mj-lt"/>
              </a:defRPr>
            </a:lvl2pPr>
            <a:lvl3pPr marL="485611" indent="-201114">
              <a:tabLst/>
              <a:defRPr>
                <a:latin typeface="+mj-lt"/>
              </a:defRPr>
            </a:lvl3pPr>
            <a:lvl4pPr marL="0" indent="27837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4"/>
            <a:ext cx="7548638" cy="946151"/>
          </a:xfrm>
        </p:spPr>
        <p:txBody>
          <a:bodyPr/>
          <a:lstStyle>
            <a:lvl1pPr marL="0" marR="0" indent="0" defTabSz="80572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A30F4-B4A5-4168-96E8-5BF2F66D1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0923806"/>
      </p:ext>
    </p:extLst>
  </p:cSld>
  <p:clrMapOvr>
    <a:masterClrMapping/>
  </p:clrMapOvr>
  <p:transition spd="slow">
    <p:circl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B19A5-BBD8-43FC-AD67-CAB4EF88483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355473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99ABB-5664-4100-AC34-D500BB8CB39F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77990-05B4-4E8D-843D-10B97D1305D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705138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8E862-778E-4C14-A892-F2C02474263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87597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846BD-625E-4C01-82F8-E2E554B903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7431738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5EF85C-057B-4C77-9752-BF7A35F9197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9613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C3298-924A-423C-B6B2-D2E488EACF5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177071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51119-D9B4-4379-97E6-51459B9C631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84747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CFAA74-1AB1-4EDA-B677-1FCF117A1EF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21561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54E49-E5D8-46DB-A63A-B9513466044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5787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0622" tIns="35312" rIns="70622" bIns="35312"/>
          <a:lstStyle>
            <a:lvl1pPr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048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04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altLang="ru-RU" sz="160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5041"/>
            <a:ext cx="7632700" cy="3206749"/>
          </a:xfrm>
        </p:spPr>
        <p:txBody>
          <a:bodyPr>
            <a:noAutofit/>
          </a:bodyPr>
          <a:lstStyle>
            <a:lvl1pPr marL="280811" indent="0">
              <a:buFontTx/>
              <a:buNone/>
              <a:defRPr b="1">
                <a:latin typeface="+mj-lt"/>
              </a:defRPr>
            </a:lvl1pPr>
            <a:lvl2pPr marL="278370" indent="2485">
              <a:defRPr>
                <a:latin typeface="+mj-lt"/>
              </a:defRPr>
            </a:lvl2pPr>
            <a:lvl3pPr marL="485611" indent="-201114">
              <a:tabLst/>
              <a:defRPr>
                <a:latin typeface="+mj-lt"/>
              </a:defRPr>
            </a:lvl3pPr>
            <a:lvl4pPr marL="0" indent="27837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81" y="558801"/>
            <a:ext cx="7632699" cy="946150"/>
          </a:xfrm>
        </p:spPr>
        <p:txBody>
          <a:bodyPr>
            <a:noAutofit/>
          </a:bodyPr>
          <a:lstStyle>
            <a:lvl1pPr marL="0" marR="0" indent="0" defTabSz="80572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E4472-6BAA-49EC-9B56-4F615C6EA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121773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5040"/>
            <a:ext cx="7632700" cy="3206749"/>
          </a:xfrm>
        </p:spPr>
        <p:txBody>
          <a:bodyPr>
            <a:noAutofit/>
          </a:bodyPr>
          <a:lstStyle>
            <a:lvl1pPr marL="280811" indent="0">
              <a:buFontTx/>
              <a:buNone/>
              <a:defRPr b="1">
                <a:latin typeface="+mj-lt"/>
              </a:defRPr>
            </a:lvl1pPr>
            <a:lvl2pPr marL="280811" indent="0">
              <a:defRPr>
                <a:latin typeface="+mj-lt"/>
              </a:defRPr>
            </a:lvl2pPr>
            <a:lvl3pPr marL="485611" indent="-201114">
              <a:defRPr>
                <a:latin typeface="+mj-lt"/>
              </a:defRPr>
            </a:lvl3pPr>
            <a:lvl4pPr marL="0" indent="278370">
              <a:defRPr>
                <a:latin typeface="+mj-lt"/>
              </a:defRPr>
            </a:lvl4pPr>
            <a:lvl5pPr marL="11085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81" y="558801"/>
            <a:ext cx="7632699" cy="946150"/>
          </a:xfrm>
        </p:spPr>
        <p:txBody>
          <a:bodyPr>
            <a:noAutofit/>
          </a:bodyPr>
          <a:lstStyle>
            <a:lvl1pPr marL="0" marR="0" indent="0" defTabSz="80572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A8663-0A81-4D8B-A3E5-B18E1E3470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6061683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5040"/>
            <a:ext cx="7632700" cy="3206749"/>
          </a:xfrm>
        </p:spPr>
        <p:txBody>
          <a:bodyPr>
            <a:noAutofit/>
          </a:bodyPr>
          <a:lstStyle>
            <a:lvl1pPr marL="280811" indent="0">
              <a:buFontTx/>
              <a:buNone/>
              <a:defRPr b="1">
                <a:latin typeface="+mj-lt"/>
              </a:defRPr>
            </a:lvl1pPr>
            <a:lvl2pPr marL="280811" indent="0">
              <a:defRPr>
                <a:latin typeface="+mj-lt"/>
              </a:defRPr>
            </a:lvl2pPr>
            <a:lvl3pPr marL="485611" indent="-201114">
              <a:defRPr>
                <a:latin typeface="+mj-lt"/>
              </a:defRPr>
            </a:lvl3pPr>
            <a:lvl4pPr marL="0" indent="278370">
              <a:defRPr>
                <a:latin typeface="+mj-lt"/>
              </a:defRPr>
            </a:lvl4pPr>
            <a:lvl5pPr marL="11085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81" y="558801"/>
            <a:ext cx="7632699" cy="946150"/>
          </a:xfrm>
        </p:spPr>
        <p:txBody>
          <a:bodyPr>
            <a:noAutofit/>
          </a:bodyPr>
          <a:lstStyle>
            <a:lvl1pPr marL="0" marR="0" indent="0" defTabSz="80572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7D97C-7E07-4E7E-899A-EAE6798E1F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0091887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7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2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57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85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11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143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1717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2003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228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6904627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90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70A0-104A-4344-A084-358EF121A1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0626939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423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857" indent="0">
              <a:buNone/>
              <a:defRPr sz="1800" b="1"/>
            </a:lvl2pPr>
            <a:lvl3pPr marL="805723" indent="0">
              <a:buNone/>
              <a:defRPr sz="1600" b="1"/>
            </a:lvl3pPr>
            <a:lvl4pPr marL="1208582" indent="0">
              <a:buNone/>
              <a:defRPr sz="1400" b="1"/>
            </a:lvl4pPr>
            <a:lvl5pPr marL="1611443" indent="0">
              <a:buNone/>
              <a:defRPr sz="1400" b="1"/>
            </a:lvl5pPr>
            <a:lvl6pPr marL="2014306" indent="0">
              <a:buNone/>
              <a:defRPr sz="1400" b="1"/>
            </a:lvl6pPr>
            <a:lvl7pPr marL="2417173" indent="0">
              <a:buNone/>
              <a:defRPr sz="1400" b="1"/>
            </a:lvl7pPr>
            <a:lvl8pPr marL="2820031" indent="0">
              <a:buNone/>
              <a:defRPr sz="1400" b="1"/>
            </a:lvl8pPr>
            <a:lvl9pPr marL="32228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14" y="1151423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2857" indent="0">
              <a:buNone/>
              <a:defRPr sz="1800" b="1"/>
            </a:lvl2pPr>
            <a:lvl3pPr marL="805723" indent="0">
              <a:buNone/>
              <a:defRPr sz="1600" b="1"/>
            </a:lvl3pPr>
            <a:lvl4pPr marL="1208582" indent="0">
              <a:buNone/>
              <a:defRPr sz="1400" b="1"/>
            </a:lvl4pPr>
            <a:lvl5pPr marL="1611443" indent="0">
              <a:buNone/>
              <a:defRPr sz="1400" b="1"/>
            </a:lvl5pPr>
            <a:lvl6pPr marL="2014306" indent="0">
              <a:buNone/>
              <a:defRPr sz="1400" b="1"/>
            </a:lvl6pPr>
            <a:lvl7pPr marL="2417173" indent="0">
              <a:buNone/>
              <a:defRPr sz="1400" b="1"/>
            </a:lvl7pPr>
            <a:lvl8pPr marL="2820031" indent="0">
              <a:buNone/>
              <a:defRPr sz="1400" b="1"/>
            </a:lvl8pPr>
            <a:lvl9pPr marL="32228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14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5981998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588" tIns="40294" rIns="80588" bIns="402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588" tIns="40294" rIns="80588" bIns="402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80588" tIns="40294" rIns="80588" bIns="40294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rgbClr val="898989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80588" tIns="40294" rIns="80588" bIns="4029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>
                <a:solidFill>
                  <a:srgbClr val="898989"/>
                </a:solidFill>
                <a:latin typeface="Arial Narrow" panose="020B0606020202030204" pitchFamily="34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38" y="4398963"/>
            <a:ext cx="504825" cy="512762"/>
          </a:xfrm>
          <a:prstGeom prst="rect">
            <a:avLst/>
          </a:prstGeom>
        </p:spPr>
        <p:txBody>
          <a:bodyPr vert="horz" wrap="square" lIns="80588" tIns="40294" rIns="80588" bIns="40294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ts val="1875"/>
              </a:lnSpc>
              <a:defRPr sz="21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D2F64CD4-FEF4-4E36-BA87-B32ECDCFFE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54" r:id="rId1"/>
    <p:sldLayoutId id="2147492855" r:id="rId2"/>
    <p:sldLayoutId id="2147492856" r:id="rId3"/>
    <p:sldLayoutId id="2147492857" r:id="rId4"/>
    <p:sldLayoutId id="2147492858" r:id="rId5"/>
    <p:sldLayoutId id="2147492859" r:id="rId6"/>
    <p:sldLayoutId id="2147492860" r:id="rId7"/>
    <p:sldLayoutId id="2147492861" r:id="rId8"/>
    <p:sldLayoutId id="2147492862" r:id="rId9"/>
    <p:sldLayoutId id="2147492863" r:id="rId10"/>
    <p:sldLayoutId id="2147492864" r:id="rId11"/>
    <p:sldLayoutId id="2147492865" r:id="rId12"/>
    <p:sldLayoutId id="2147492827" r:id="rId13"/>
    <p:sldLayoutId id="2147492828" r:id="rId14"/>
    <p:sldLayoutId id="2147492829" r:id="rId15"/>
  </p:sldLayoutIdLst>
  <p:transition spd="slow">
    <p:circle/>
  </p:transition>
  <p:timing>
    <p:tnLst>
      <p:par>
        <p:cTn id="1" dur="indefinite" restart="never" nodeType="tmRoot"/>
      </p:par>
    </p:tnLst>
  </p:timing>
  <p:hf hdr="0" dt="0"/>
  <p:txStyles>
    <p:titleStyle>
      <a:lvl1pPr algn="l" defTabSz="8032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032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Arial Narrow" pitchFamily="34" charset="0"/>
        </a:defRPr>
      </a:lvl2pPr>
      <a:lvl3pPr algn="l" defTabSz="8032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Arial Narrow" pitchFamily="34" charset="0"/>
        </a:defRPr>
      </a:lvl3pPr>
      <a:lvl4pPr algn="l" defTabSz="8032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Arial Narrow" pitchFamily="34" charset="0"/>
        </a:defRPr>
      </a:lvl4pPr>
      <a:lvl5pPr algn="l" defTabSz="8032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Arial Narrow" pitchFamily="34" charset="0"/>
        </a:defRPr>
      </a:lvl5pPr>
      <a:lvl6pPr marL="451281" algn="l" defTabSz="805404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02550" algn="l" defTabSz="805404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53836" algn="l" defTabSz="805404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05113" algn="l" defTabSz="805404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77813" indent="-277813" algn="l" defTabSz="803275" rtl="0" eaLnBrk="0" fontAlgn="base" hangingPunct="0">
        <a:spcBef>
          <a:spcPct val="20000"/>
        </a:spcBef>
        <a:spcAft>
          <a:spcPct val="0"/>
        </a:spcAft>
        <a:buFont typeface="Arial Narrow" panose="020B0606020202030204" pitchFamily="34" charset="0"/>
        <a:buChar char="•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77813" indent="176213" algn="l" defTabSz="8032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47688" indent="-198438" algn="l" defTabSz="8032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598613" indent="-1322388" algn="just" defTabSz="8032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04900" indent="720725" algn="l" defTabSz="8032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15742" indent="-201432" algn="l" defTabSz="80572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8599" indent="-201432" algn="l" defTabSz="80572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21469" indent="-201432" algn="l" defTabSz="80572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24327" indent="-201432" algn="l" defTabSz="80572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857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5723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8582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443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4306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7173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0031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22897" algn="l" defTabSz="80572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4846BD-625E-4C01-82F8-E2E554B903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237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2868" r:id="rId1"/>
    <p:sldLayoutId id="2147492869" r:id="rId2"/>
    <p:sldLayoutId id="2147492870" r:id="rId3"/>
    <p:sldLayoutId id="2147492871" r:id="rId4"/>
    <p:sldLayoutId id="2147492872" r:id="rId5"/>
    <p:sldLayoutId id="2147492873" r:id="rId6"/>
    <p:sldLayoutId id="2147492874" r:id="rId7"/>
    <p:sldLayoutId id="2147492875" r:id="rId8"/>
    <p:sldLayoutId id="2147492876" r:id="rId9"/>
    <p:sldLayoutId id="2147492877" r:id="rId10"/>
    <p:sldLayoutId id="2147492878" r:id="rId11"/>
    <p:sldLayoutId id="2147492879" r:id="rId12"/>
  </p:sldLayoutIdLst>
  <p:transition spd="slow">
    <p:circle/>
  </p:transition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4846BD-625E-4C01-82F8-E2E554B903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298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2882" r:id="rId1"/>
    <p:sldLayoutId id="2147492883" r:id="rId2"/>
    <p:sldLayoutId id="2147492884" r:id="rId3"/>
    <p:sldLayoutId id="2147492885" r:id="rId4"/>
    <p:sldLayoutId id="2147492886" r:id="rId5"/>
    <p:sldLayoutId id="2147492887" r:id="rId6"/>
    <p:sldLayoutId id="2147492888" r:id="rId7"/>
    <p:sldLayoutId id="2147492889" r:id="rId8"/>
    <p:sldLayoutId id="2147492890" r:id="rId9"/>
    <p:sldLayoutId id="2147492891" r:id="rId10"/>
    <p:sldLayoutId id="2147492892" r:id="rId11"/>
  </p:sldLayoutIdLst>
  <p:transition spd="slow">
    <p:circle/>
  </p:transition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nalog.garant.ru/fns/nk/4937220ae6cef91cd7865edfe9b471d0/#block_161" TargetMode="Externa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Relationship Id="rId9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2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C907D87F-5800-A56F-8F81-98D8F4F47C31}"/>
              </a:ext>
            </a:extLst>
          </p:cNvPr>
          <p:cNvCxnSpPr>
            <a:cxnSpLocks/>
          </p:cNvCxnSpPr>
          <p:nvPr/>
        </p:nvCxnSpPr>
        <p:spPr>
          <a:xfrm>
            <a:off x="573787" y="0"/>
            <a:ext cx="0" cy="514350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CBA7F2-C913-97B1-CEA3-132351D29462}"/>
              </a:ext>
            </a:extLst>
          </p:cNvPr>
          <p:cNvSpPr txBox="1"/>
          <p:nvPr/>
        </p:nvSpPr>
        <p:spPr>
          <a:xfrm>
            <a:off x="1" y="4570660"/>
            <a:ext cx="575555" cy="43601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725"/>
              </a:lnSpc>
            </a:pPr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20</a:t>
            </a:r>
            <a:endParaRPr lang="en-US" sz="2100" b="1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  <a:p>
            <a:pPr algn="ctr">
              <a:lnSpc>
                <a:spcPts val="1725"/>
              </a:lnSpc>
            </a:pP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4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74E6C9F3-6E40-46DB-A271-4B711BA02D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r="64756"/>
          <a:stretch/>
        </p:blipFill>
        <p:spPr>
          <a:xfrm>
            <a:off x="1147575" y="357498"/>
            <a:ext cx="544106" cy="4917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E2003D5-C530-E629-2C49-71877DC978C3}"/>
              </a:ext>
            </a:extLst>
          </p:cNvPr>
          <p:cNvSpPr txBox="1"/>
          <p:nvPr/>
        </p:nvSpPr>
        <p:spPr>
          <a:xfrm>
            <a:off x="755576" y="2020717"/>
            <a:ext cx="4824536" cy="12362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914378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olos Text" panose="020B0503020202020204" pitchFamily="34" charset="0"/>
                <a:ea typeface="Golos Text" panose="020B0503020202020204" pitchFamily="34" charset="0"/>
              </a:rPr>
              <a:t>НОВЫЕ ПРАВИЛА ПО НДС </a:t>
            </a:r>
          </a:p>
          <a:p>
            <a:pPr algn="ctr" defTabSz="914378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olos Text" panose="020B0503020202020204" pitchFamily="34" charset="0"/>
                <a:ea typeface="Golos Text" panose="020B0503020202020204" pitchFamily="34" charset="0"/>
              </a:rPr>
              <a:t>ДЛЯ ПЛАТЕЛЬЩИКОВ УСН </a:t>
            </a:r>
          </a:p>
          <a:p>
            <a:pPr algn="ctr" defTabSz="914378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olos Text" panose="020B0503020202020204" pitchFamily="34" charset="0"/>
                <a:ea typeface="Golos Text" panose="020B0503020202020204" pitchFamily="34" charset="0"/>
              </a:rPr>
              <a:t>В 2025 ГОДУ</a:t>
            </a:r>
            <a:endParaRPr lang="ru-RU" alt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="" xmlns:a16="http://schemas.microsoft.com/office/drawing/2014/main" id="{333E842C-41A4-8585-1846-E705D9AB7DFA}"/>
              </a:ext>
            </a:extLst>
          </p:cNvPr>
          <p:cNvSpPr/>
          <p:nvPr/>
        </p:nvSpPr>
        <p:spPr>
          <a:xfrm>
            <a:off x="573787" y="127239"/>
            <a:ext cx="8574647" cy="1405218"/>
          </a:xfrm>
          <a:custGeom>
            <a:avLst/>
            <a:gdLst>
              <a:gd name="connsiteX0" fmla="*/ 0 w 11421035"/>
              <a:gd name="connsiteY0" fmla="*/ 1873624 h 1873624"/>
              <a:gd name="connsiteX1" fmla="*/ 7171764 w 11421035"/>
              <a:gd name="connsiteY1" fmla="*/ 1873624 h 1873624"/>
              <a:gd name="connsiteX2" fmla="*/ 7593105 w 11421035"/>
              <a:gd name="connsiteY2" fmla="*/ 1452283 h 1873624"/>
              <a:gd name="connsiteX3" fmla="*/ 7593105 w 11421035"/>
              <a:gd name="connsiteY3" fmla="*/ 439271 h 1873624"/>
              <a:gd name="connsiteX4" fmla="*/ 8032376 w 11421035"/>
              <a:gd name="connsiteY4" fmla="*/ 0 h 1873624"/>
              <a:gd name="connsiteX5" fmla="*/ 11421035 w 11421035"/>
              <a:gd name="connsiteY5" fmla="*/ 0 h 1873624"/>
              <a:gd name="connsiteX0" fmla="*/ 0 w 11421035"/>
              <a:gd name="connsiteY0" fmla="*/ 1873624 h 1873624"/>
              <a:gd name="connsiteX1" fmla="*/ 7171764 w 11421035"/>
              <a:gd name="connsiteY1" fmla="*/ 1873624 h 1873624"/>
              <a:gd name="connsiteX2" fmla="*/ 7593105 w 11421035"/>
              <a:gd name="connsiteY2" fmla="*/ 1452283 h 1873624"/>
              <a:gd name="connsiteX3" fmla="*/ 7593105 w 11421035"/>
              <a:gd name="connsiteY3" fmla="*/ 439271 h 1873624"/>
              <a:gd name="connsiteX4" fmla="*/ 8032376 w 11421035"/>
              <a:gd name="connsiteY4" fmla="*/ 0 h 1873624"/>
              <a:gd name="connsiteX5" fmla="*/ 11421035 w 11421035"/>
              <a:gd name="connsiteY5" fmla="*/ 0 h 1873624"/>
              <a:gd name="connsiteX0" fmla="*/ 0 w 11421035"/>
              <a:gd name="connsiteY0" fmla="*/ 1873624 h 1873624"/>
              <a:gd name="connsiteX1" fmla="*/ 7171764 w 11421035"/>
              <a:gd name="connsiteY1" fmla="*/ 1873624 h 1873624"/>
              <a:gd name="connsiteX2" fmla="*/ 7593105 w 11421035"/>
              <a:gd name="connsiteY2" fmla="*/ 1452283 h 1873624"/>
              <a:gd name="connsiteX3" fmla="*/ 7593105 w 11421035"/>
              <a:gd name="connsiteY3" fmla="*/ 439271 h 1873624"/>
              <a:gd name="connsiteX4" fmla="*/ 8032376 w 11421035"/>
              <a:gd name="connsiteY4" fmla="*/ 0 h 1873624"/>
              <a:gd name="connsiteX5" fmla="*/ 11421035 w 11421035"/>
              <a:gd name="connsiteY5" fmla="*/ 0 h 1873624"/>
              <a:gd name="connsiteX0" fmla="*/ 0 w 11421035"/>
              <a:gd name="connsiteY0" fmla="*/ 1873624 h 1873624"/>
              <a:gd name="connsiteX1" fmla="*/ 7171764 w 11421035"/>
              <a:gd name="connsiteY1" fmla="*/ 1873624 h 1873624"/>
              <a:gd name="connsiteX2" fmla="*/ 7593105 w 11421035"/>
              <a:gd name="connsiteY2" fmla="*/ 1452283 h 1873624"/>
              <a:gd name="connsiteX3" fmla="*/ 7593105 w 11421035"/>
              <a:gd name="connsiteY3" fmla="*/ 439271 h 1873624"/>
              <a:gd name="connsiteX4" fmla="*/ 8032376 w 11421035"/>
              <a:gd name="connsiteY4" fmla="*/ 0 h 1873624"/>
              <a:gd name="connsiteX5" fmla="*/ 11421035 w 11421035"/>
              <a:gd name="connsiteY5" fmla="*/ 0 h 1873624"/>
              <a:gd name="connsiteX0" fmla="*/ 0 w 11421035"/>
              <a:gd name="connsiteY0" fmla="*/ 1873624 h 1873624"/>
              <a:gd name="connsiteX1" fmla="*/ 7171764 w 11421035"/>
              <a:gd name="connsiteY1" fmla="*/ 1873624 h 1873624"/>
              <a:gd name="connsiteX2" fmla="*/ 7593105 w 11421035"/>
              <a:gd name="connsiteY2" fmla="*/ 1452283 h 1873624"/>
              <a:gd name="connsiteX3" fmla="*/ 7593105 w 11421035"/>
              <a:gd name="connsiteY3" fmla="*/ 439271 h 1873624"/>
              <a:gd name="connsiteX4" fmla="*/ 8032376 w 11421035"/>
              <a:gd name="connsiteY4" fmla="*/ 0 h 1873624"/>
              <a:gd name="connsiteX5" fmla="*/ 11421035 w 11421035"/>
              <a:gd name="connsiteY5" fmla="*/ 0 h 1873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21035" h="1873624">
                <a:moveTo>
                  <a:pt x="0" y="1873624"/>
                </a:moveTo>
                <a:lnTo>
                  <a:pt x="7171764" y="1873624"/>
                </a:lnTo>
                <a:cubicBezTo>
                  <a:pt x="7538430" y="1871289"/>
                  <a:pt x="7593152" y="1723698"/>
                  <a:pt x="7593105" y="1452283"/>
                </a:cubicBezTo>
                <a:lnTo>
                  <a:pt x="7593105" y="439271"/>
                </a:lnTo>
                <a:cubicBezTo>
                  <a:pt x="7594272" y="147591"/>
                  <a:pt x="7712121" y="3549"/>
                  <a:pt x="8032376" y="0"/>
                </a:cubicBezTo>
                <a:lnTo>
                  <a:pt x="11421035" y="0"/>
                </a:lnTo>
              </a:path>
            </a:pathLst>
          </a:cu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3C8A60FF-B275-B5BD-0260-0EB0B5CAB31B}"/>
              </a:ext>
            </a:extLst>
          </p:cNvPr>
          <p:cNvSpPr/>
          <p:nvPr/>
        </p:nvSpPr>
        <p:spPr>
          <a:xfrm>
            <a:off x="35496" y="3984701"/>
            <a:ext cx="7822226" cy="1021976"/>
          </a:xfrm>
          <a:custGeom>
            <a:avLst/>
            <a:gdLst>
              <a:gd name="connsiteX0" fmla="*/ 0 w 11447930"/>
              <a:gd name="connsiteY0" fmla="*/ 0 h 1362635"/>
              <a:gd name="connsiteX1" fmla="*/ 9179859 w 11447930"/>
              <a:gd name="connsiteY1" fmla="*/ 0 h 1362635"/>
              <a:gd name="connsiteX2" fmla="*/ 9439836 w 11447930"/>
              <a:gd name="connsiteY2" fmla="*/ 259977 h 1362635"/>
              <a:gd name="connsiteX3" fmla="*/ 9439836 w 11447930"/>
              <a:gd name="connsiteY3" fmla="*/ 1075765 h 1362635"/>
              <a:gd name="connsiteX4" fmla="*/ 9726706 w 11447930"/>
              <a:gd name="connsiteY4" fmla="*/ 1362635 h 1362635"/>
              <a:gd name="connsiteX5" fmla="*/ 11447930 w 11447930"/>
              <a:gd name="connsiteY5" fmla="*/ 1362635 h 1362635"/>
              <a:gd name="connsiteX0" fmla="*/ 0 w 11447930"/>
              <a:gd name="connsiteY0" fmla="*/ 0 h 1362635"/>
              <a:gd name="connsiteX1" fmla="*/ 9179859 w 11447930"/>
              <a:gd name="connsiteY1" fmla="*/ 0 h 1362635"/>
              <a:gd name="connsiteX2" fmla="*/ 9439836 w 11447930"/>
              <a:gd name="connsiteY2" fmla="*/ 259977 h 1362635"/>
              <a:gd name="connsiteX3" fmla="*/ 9439836 w 11447930"/>
              <a:gd name="connsiteY3" fmla="*/ 1075765 h 1362635"/>
              <a:gd name="connsiteX4" fmla="*/ 9726706 w 11447930"/>
              <a:gd name="connsiteY4" fmla="*/ 1362635 h 1362635"/>
              <a:gd name="connsiteX5" fmla="*/ 11447930 w 11447930"/>
              <a:gd name="connsiteY5" fmla="*/ 1362635 h 1362635"/>
              <a:gd name="connsiteX0" fmla="*/ 0 w 11447930"/>
              <a:gd name="connsiteY0" fmla="*/ 0 h 1362635"/>
              <a:gd name="connsiteX1" fmla="*/ 9179859 w 11447930"/>
              <a:gd name="connsiteY1" fmla="*/ 0 h 1362635"/>
              <a:gd name="connsiteX2" fmla="*/ 9439836 w 11447930"/>
              <a:gd name="connsiteY2" fmla="*/ 259977 h 1362635"/>
              <a:gd name="connsiteX3" fmla="*/ 9439836 w 11447930"/>
              <a:gd name="connsiteY3" fmla="*/ 1075765 h 1362635"/>
              <a:gd name="connsiteX4" fmla="*/ 9726706 w 11447930"/>
              <a:gd name="connsiteY4" fmla="*/ 1362635 h 1362635"/>
              <a:gd name="connsiteX5" fmla="*/ 11447930 w 11447930"/>
              <a:gd name="connsiteY5" fmla="*/ 1362635 h 1362635"/>
              <a:gd name="connsiteX0" fmla="*/ 0 w 11447930"/>
              <a:gd name="connsiteY0" fmla="*/ 0 h 1362635"/>
              <a:gd name="connsiteX1" fmla="*/ 9179859 w 11447930"/>
              <a:gd name="connsiteY1" fmla="*/ 0 h 1362635"/>
              <a:gd name="connsiteX2" fmla="*/ 9439836 w 11447930"/>
              <a:gd name="connsiteY2" fmla="*/ 259977 h 1362635"/>
              <a:gd name="connsiteX3" fmla="*/ 9439836 w 11447930"/>
              <a:gd name="connsiteY3" fmla="*/ 1075765 h 1362635"/>
              <a:gd name="connsiteX4" fmla="*/ 9726706 w 11447930"/>
              <a:gd name="connsiteY4" fmla="*/ 1362635 h 1362635"/>
              <a:gd name="connsiteX5" fmla="*/ 11447930 w 11447930"/>
              <a:gd name="connsiteY5" fmla="*/ 1362635 h 1362635"/>
              <a:gd name="connsiteX0" fmla="*/ 0 w 11447930"/>
              <a:gd name="connsiteY0" fmla="*/ 0 h 1362635"/>
              <a:gd name="connsiteX1" fmla="*/ 9179859 w 11447930"/>
              <a:gd name="connsiteY1" fmla="*/ 0 h 1362635"/>
              <a:gd name="connsiteX2" fmla="*/ 9439836 w 11447930"/>
              <a:gd name="connsiteY2" fmla="*/ 259977 h 1362635"/>
              <a:gd name="connsiteX3" fmla="*/ 9439836 w 11447930"/>
              <a:gd name="connsiteY3" fmla="*/ 1075765 h 1362635"/>
              <a:gd name="connsiteX4" fmla="*/ 9726706 w 11447930"/>
              <a:gd name="connsiteY4" fmla="*/ 1362635 h 1362635"/>
              <a:gd name="connsiteX5" fmla="*/ 11447930 w 11447930"/>
              <a:gd name="connsiteY5" fmla="*/ 1362635 h 136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47930" h="1362635">
                <a:moveTo>
                  <a:pt x="0" y="0"/>
                </a:moveTo>
                <a:lnTo>
                  <a:pt x="9179859" y="0"/>
                </a:lnTo>
                <a:cubicBezTo>
                  <a:pt x="9368118" y="934"/>
                  <a:pt x="9435727" y="81243"/>
                  <a:pt x="9439836" y="259977"/>
                </a:cubicBezTo>
                <a:lnTo>
                  <a:pt x="9439836" y="1075765"/>
                </a:lnTo>
                <a:cubicBezTo>
                  <a:pt x="9443384" y="1269813"/>
                  <a:pt x="9558058" y="1359087"/>
                  <a:pt x="9726706" y="1362635"/>
                </a:cubicBezTo>
                <a:lnTo>
                  <a:pt x="11447930" y="1362635"/>
                </a:lnTo>
              </a:path>
            </a:pathLst>
          </a:custGeom>
          <a:ln w="63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500"/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23D48D49-FF77-35C5-3F4D-CB33B9B9A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847796" y="2356321"/>
            <a:ext cx="2019851" cy="1320421"/>
          </a:xfrm>
          <a:prstGeom prst="rect">
            <a:avLst/>
          </a:prstGeom>
        </p:spPr>
      </p:pic>
      <p:grpSp>
        <p:nvGrpSpPr>
          <p:cNvPr id="16" name="Graphic 13">
            <a:extLst>
              <a:ext uri="{FF2B5EF4-FFF2-40B4-BE49-F238E27FC236}">
                <a16:creationId xmlns="" xmlns:a16="http://schemas.microsoft.com/office/drawing/2014/main" id="{5F4E63FC-D25A-E73D-EB88-3EC640B9EFC8}"/>
              </a:ext>
            </a:extLst>
          </p:cNvPr>
          <p:cNvGrpSpPr/>
          <p:nvPr/>
        </p:nvGrpSpPr>
        <p:grpSpPr>
          <a:xfrm>
            <a:off x="8324435" y="1895477"/>
            <a:ext cx="540878" cy="540878"/>
            <a:chOff x="10910887" y="1368238"/>
            <a:chExt cx="721170" cy="721170"/>
          </a:xfrm>
        </p:grpSpPr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D9283E67-6C0A-4D9D-BA15-4A943A2AA076}"/>
                </a:ext>
              </a:extLst>
            </p:cNvPr>
            <p:cNvSpPr/>
            <p:nvPr/>
          </p:nvSpPr>
          <p:spPr>
            <a:xfrm rot="-30843">
              <a:off x="10926113" y="1383466"/>
              <a:ext cx="690717" cy="690717"/>
            </a:xfrm>
            <a:custGeom>
              <a:avLst/>
              <a:gdLst>
                <a:gd name="connsiteX0" fmla="*/ 549167 w 690717"/>
                <a:gd name="connsiteY0" fmla="*/ 0 h 690717"/>
                <a:gd name="connsiteX1" fmla="*/ 690717 w 690717"/>
                <a:gd name="connsiteY1" fmla="*/ 141551 h 690717"/>
                <a:gd name="connsiteX2" fmla="*/ 690717 w 690717"/>
                <a:gd name="connsiteY2" fmla="*/ 549167 h 690717"/>
                <a:gd name="connsiteX3" fmla="*/ 549167 w 690717"/>
                <a:gd name="connsiteY3" fmla="*/ 690717 h 690717"/>
                <a:gd name="connsiteX4" fmla="*/ 141551 w 690717"/>
                <a:gd name="connsiteY4" fmla="*/ 690717 h 690717"/>
                <a:gd name="connsiteX5" fmla="*/ 0 w 690717"/>
                <a:gd name="connsiteY5" fmla="*/ 549167 h 690717"/>
                <a:gd name="connsiteX6" fmla="*/ 0 w 690717"/>
                <a:gd name="connsiteY6" fmla="*/ 141551 h 690717"/>
                <a:gd name="connsiteX7" fmla="*/ 141551 w 690717"/>
                <a:gd name="connsiteY7" fmla="*/ 0 h 69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0717" h="690717">
                  <a:moveTo>
                    <a:pt x="549167" y="0"/>
                  </a:moveTo>
                  <a:cubicBezTo>
                    <a:pt x="627343" y="0"/>
                    <a:pt x="690717" y="63374"/>
                    <a:pt x="690717" y="141551"/>
                  </a:cubicBezTo>
                  <a:lnTo>
                    <a:pt x="690717" y="549167"/>
                  </a:lnTo>
                  <a:cubicBezTo>
                    <a:pt x="690717" y="627343"/>
                    <a:pt x="627343" y="690717"/>
                    <a:pt x="549167" y="690717"/>
                  </a:cubicBezTo>
                  <a:lnTo>
                    <a:pt x="141551" y="690717"/>
                  </a:lnTo>
                  <a:cubicBezTo>
                    <a:pt x="63374" y="690717"/>
                    <a:pt x="0" y="627343"/>
                    <a:pt x="0" y="549167"/>
                  </a:cubicBezTo>
                  <a:lnTo>
                    <a:pt x="0" y="141551"/>
                  </a:lnTo>
                  <a:cubicBezTo>
                    <a:pt x="0" y="63374"/>
                    <a:pt x="63374" y="0"/>
                    <a:pt x="141551" y="0"/>
                  </a:cubicBezTo>
                  <a:close/>
                </a:path>
              </a:pathLst>
            </a:custGeom>
            <a:solidFill>
              <a:srgbClr val="FFFFFF"/>
            </a:solidFill>
            <a:ln w="134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15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D2CD2DF1-7E5A-3878-7612-7D9B72C78283}"/>
                </a:ext>
              </a:extLst>
            </p:cNvPr>
            <p:cNvSpPr/>
            <p:nvPr/>
          </p:nvSpPr>
          <p:spPr>
            <a:xfrm>
              <a:off x="10910887" y="1368238"/>
              <a:ext cx="721170" cy="721170"/>
            </a:xfrm>
            <a:custGeom>
              <a:avLst/>
              <a:gdLst>
                <a:gd name="connsiteX0" fmla="*/ 158562 w 721170"/>
                <a:gd name="connsiteY0" fmla="*/ 721171 h 721170"/>
                <a:gd name="connsiteX1" fmla="*/ 50028 w 721170"/>
                <a:gd name="connsiteY1" fmla="*/ 676765 h 721170"/>
                <a:gd name="connsiteX2" fmla="*/ 3665 w 721170"/>
                <a:gd name="connsiteY2" fmla="*/ 567602 h 721170"/>
                <a:gd name="connsiteX3" fmla="*/ 7 w 721170"/>
                <a:gd name="connsiteY3" fmla="*/ 160003 h 721170"/>
                <a:gd name="connsiteX4" fmla="*/ 44406 w 721170"/>
                <a:gd name="connsiteY4" fmla="*/ 50035 h 721170"/>
                <a:gd name="connsiteX5" fmla="*/ 153569 w 721170"/>
                <a:gd name="connsiteY5" fmla="*/ 3666 h 721170"/>
                <a:gd name="connsiteX6" fmla="*/ 561167 w 721170"/>
                <a:gd name="connsiteY6" fmla="*/ 7 h 721170"/>
                <a:gd name="connsiteX7" fmla="*/ 562575 w 721170"/>
                <a:gd name="connsiteY7" fmla="*/ 0 h 721170"/>
                <a:gd name="connsiteX8" fmla="*/ 717504 w 721170"/>
                <a:gd name="connsiteY8" fmla="*/ 153569 h 721170"/>
                <a:gd name="connsiteX9" fmla="*/ 721164 w 721170"/>
                <a:gd name="connsiteY9" fmla="*/ 561169 h 721170"/>
                <a:gd name="connsiteX10" fmla="*/ 567609 w 721170"/>
                <a:gd name="connsiteY10" fmla="*/ 717512 h 721170"/>
                <a:gd name="connsiteX11" fmla="*/ 567602 w 721170"/>
                <a:gd name="connsiteY11" fmla="*/ 717512 h 721170"/>
                <a:gd name="connsiteX12" fmla="*/ 160002 w 721170"/>
                <a:gd name="connsiteY12" fmla="*/ 721164 h 721170"/>
                <a:gd name="connsiteX13" fmla="*/ 158562 w 721170"/>
                <a:gd name="connsiteY13" fmla="*/ 721171 h 721170"/>
                <a:gd name="connsiteX14" fmla="*/ 567484 w 721170"/>
                <a:gd name="connsiteY14" fmla="*/ 704107 h 721170"/>
                <a:gd name="connsiteX15" fmla="*/ 567615 w 721170"/>
                <a:gd name="connsiteY15" fmla="*/ 704107 h 721170"/>
                <a:gd name="connsiteX16" fmla="*/ 567484 w 721170"/>
                <a:gd name="connsiteY16" fmla="*/ 704107 h 721170"/>
                <a:gd name="connsiteX17" fmla="*/ 562568 w 721170"/>
                <a:gd name="connsiteY17" fmla="*/ 26811 h 721170"/>
                <a:gd name="connsiteX18" fmla="*/ 561403 w 721170"/>
                <a:gd name="connsiteY18" fmla="*/ 26818 h 721170"/>
                <a:gd name="connsiteX19" fmla="*/ 153803 w 721170"/>
                <a:gd name="connsiteY19" fmla="*/ 30478 h 721170"/>
                <a:gd name="connsiteX20" fmla="*/ 63531 w 721170"/>
                <a:gd name="connsiteY20" fmla="*/ 68821 h 721170"/>
                <a:gd name="connsiteX21" fmla="*/ 26818 w 721170"/>
                <a:gd name="connsiteY21" fmla="*/ 159767 h 721170"/>
                <a:gd name="connsiteX22" fmla="*/ 30476 w 721170"/>
                <a:gd name="connsiteY22" fmla="*/ 567367 h 721170"/>
                <a:gd name="connsiteX23" fmla="*/ 68821 w 721170"/>
                <a:gd name="connsiteY23" fmla="*/ 657638 h 721170"/>
                <a:gd name="connsiteX24" fmla="*/ 159761 w 721170"/>
                <a:gd name="connsiteY24" fmla="*/ 694353 h 721170"/>
                <a:gd name="connsiteX25" fmla="*/ 567359 w 721170"/>
                <a:gd name="connsiteY25" fmla="*/ 690701 h 721170"/>
                <a:gd name="connsiteX26" fmla="*/ 694353 w 721170"/>
                <a:gd name="connsiteY26" fmla="*/ 561403 h 721170"/>
                <a:gd name="connsiteX27" fmla="*/ 690693 w 721170"/>
                <a:gd name="connsiteY27" fmla="*/ 153805 h 721170"/>
                <a:gd name="connsiteX28" fmla="*/ 562568 w 721170"/>
                <a:gd name="connsiteY28" fmla="*/ 26811 h 72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1170" h="721170">
                  <a:moveTo>
                    <a:pt x="158562" y="721171"/>
                  </a:moveTo>
                  <a:cubicBezTo>
                    <a:pt x="117710" y="721171"/>
                    <a:pt x="79216" y="705435"/>
                    <a:pt x="50028" y="676765"/>
                  </a:cubicBezTo>
                  <a:cubicBezTo>
                    <a:pt x="20501" y="647761"/>
                    <a:pt x="4039" y="608997"/>
                    <a:pt x="3665" y="567602"/>
                  </a:cubicBezTo>
                  <a:lnTo>
                    <a:pt x="7" y="160003"/>
                  </a:lnTo>
                  <a:cubicBezTo>
                    <a:pt x="-368" y="118620"/>
                    <a:pt x="15401" y="79563"/>
                    <a:pt x="44406" y="50035"/>
                  </a:cubicBezTo>
                  <a:cubicBezTo>
                    <a:pt x="73410" y="20501"/>
                    <a:pt x="112179" y="4039"/>
                    <a:pt x="153569" y="3666"/>
                  </a:cubicBezTo>
                  <a:lnTo>
                    <a:pt x="561167" y="7"/>
                  </a:lnTo>
                  <a:cubicBezTo>
                    <a:pt x="561632" y="0"/>
                    <a:pt x="562103" y="0"/>
                    <a:pt x="562575" y="0"/>
                  </a:cubicBezTo>
                  <a:cubicBezTo>
                    <a:pt x="647374" y="0"/>
                    <a:pt x="716745" y="68599"/>
                    <a:pt x="717504" y="153569"/>
                  </a:cubicBezTo>
                  <a:lnTo>
                    <a:pt x="721164" y="561169"/>
                  </a:lnTo>
                  <a:cubicBezTo>
                    <a:pt x="721929" y="646602"/>
                    <a:pt x="653042" y="716739"/>
                    <a:pt x="567609" y="717512"/>
                  </a:cubicBezTo>
                  <a:lnTo>
                    <a:pt x="567602" y="717512"/>
                  </a:lnTo>
                  <a:lnTo>
                    <a:pt x="160002" y="721164"/>
                  </a:lnTo>
                  <a:cubicBezTo>
                    <a:pt x="159525" y="721171"/>
                    <a:pt x="159046" y="721171"/>
                    <a:pt x="158562" y="721171"/>
                  </a:cubicBezTo>
                  <a:close/>
                  <a:moveTo>
                    <a:pt x="567484" y="704107"/>
                  </a:moveTo>
                  <a:lnTo>
                    <a:pt x="567615" y="704107"/>
                  </a:lnTo>
                  <a:lnTo>
                    <a:pt x="567484" y="704107"/>
                  </a:lnTo>
                  <a:close/>
                  <a:moveTo>
                    <a:pt x="562568" y="26811"/>
                  </a:moveTo>
                  <a:cubicBezTo>
                    <a:pt x="562182" y="26811"/>
                    <a:pt x="561796" y="26811"/>
                    <a:pt x="561403" y="26818"/>
                  </a:cubicBezTo>
                  <a:lnTo>
                    <a:pt x="153803" y="30478"/>
                  </a:lnTo>
                  <a:cubicBezTo>
                    <a:pt x="119576" y="30785"/>
                    <a:pt x="87522" y="44399"/>
                    <a:pt x="63531" y="68821"/>
                  </a:cubicBezTo>
                  <a:cubicBezTo>
                    <a:pt x="39549" y="93244"/>
                    <a:pt x="26509" y="125540"/>
                    <a:pt x="26818" y="159767"/>
                  </a:cubicBezTo>
                  <a:lnTo>
                    <a:pt x="30476" y="567367"/>
                  </a:lnTo>
                  <a:cubicBezTo>
                    <a:pt x="30784" y="601594"/>
                    <a:pt x="44399" y="633655"/>
                    <a:pt x="68821" y="657638"/>
                  </a:cubicBezTo>
                  <a:cubicBezTo>
                    <a:pt x="93237" y="681622"/>
                    <a:pt x="125781" y="694798"/>
                    <a:pt x="159761" y="694353"/>
                  </a:cubicBezTo>
                  <a:lnTo>
                    <a:pt x="567359" y="690701"/>
                  </a:lnTo>
                  <a:cubicBezTo>
                    <a:pt x="638020" y="690059"/>
                    <a:pt x="694987" y="632057"/>
                    <a:pt x="694353" y="561403"/>
                  </a:cubicBezTo>
                  <a:lnTo>
                    <a:pt x="690693" y="153805"/>
                  </a:lnTo>
                  <a:cubicBezTo>
                    <a:pt x="690066" y="83542"/>
                    <a:pt x="632693" y="26811"/>
                    <a:pt x="562568" y="26811"/>
                  </a:cubicBezTo>
                  <a:close/>
                </a:path>
              </a:pathLst>
            </a:custGeom>
            <a:solidFill>
              <a:srgbClr val="080717"/>
            </a:solidFill>
            <a:ln w="134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sz="1500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47C26E23-586A-DBBA-48B6-4C41511A5C2F}"/>
              </a:ext>
            </a:extLst>
          </p:cNvPr>
          <p:cNvSpPr/>
          <p:nvPr/>
        </p:nvSpPr>
        <p:spPr>
          <a:xfrm>
            <a:off x="8500683" y="1970335"/>
            <a:ext cx="237794" cy="364631"/>
          </a:xfrm>
          <a:custGeom>
            <a:avLst/>
            <a:gdLst>
              <a:gd name="connsiteX0" fmla="*/ 110434 w 220852"/>
              <a:gd name="connsiteY0" fmla="*/ 0 h 338652"/>
              <a:gd name="connsiteX1" fmla="*/ 0 w 220852"/>
              <a:gd name="connsiteY1" fmla="*/ 110405 h 338652"/>
              <a:gd name="connsiteX2" fmla="*/ 110434 w 220852"/>
              <a:gd name="connsiteY2" fmla="*/ 338653 h 338652"/>
              <a:gd name="connsiteX3" fmla="*/ 220853 w 220852"/>
              <a:gd name="connsiteY3" fmla="*/ 110405 h 338652"/>
              <a:gd name="connsiteX4" fmla="*/ 110434 w 220852"/>
              <a:gd name="connsiteY4" fmla="*/ 0 h 338652"/>
              <a:gd name="connsiteX5" fmla="*/ 110434 w 220852"/>
              <a:gd name="connsiteY5" fmla="*/ 149237 h 338652"/>
              <a:gd name="connsiteX6" fmla="*/ 77767 w 220852"/>
              <a:gd name="connsiteY6" fmla="*/ 116541 h 338652"/>
              <a:gd name="connsiteX7" fmla="*/ 110434 w 220852"/>
              <a:gd name="connsiteY7" fmla="*/ 83861 h 338652"/>
              <a:gd name="connsiteX8" fmla="*/ 143108 w 220852"/>
              <a:gd name="connsiteY8" fmla="*/ 116541 h 338652"/>
              <a:gd name="connsiteX9" fmla="*/ 110434 w 220852"/>
              <a:gd name="connsiteY9" fmla="*/ 149237 h 338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852" h="338652">
                <a:moveTo>
                  <a:pt x="110434" y="0"/>
                </a:moveTo>
                <a:cubicBezTo>
                  <a:pt x="49436" y="0"/>
                  <a:pt x="0" y="49428"/>
                  <a:pt x="0" y="110405"/>
                </a:cubicBezTo>
                <a:cubicBezTo>
                  <a:pt x="0" y="171426"/>
                  <a:pt x="110434" y="338653"/>
                  <a:pt x="110434" y="338653"/>
                </a:cubicBezTo>
                <a:cubicBezTo>
                  <a:pt x="110434" y="338653"/>
                  <a:pt x="220853" y="171426"/>
                  <a:pt x="220853" y="110405"/>
                </a:cubicBezTo>
                <a:cubicBezTo>
                  <a:pt x="220853" y="49428"/>
                  <a:pt x="171425" y="0"/>
                  <a:pt x="110434" y="0"/>
                </a:cubicBezTo>
                <a:close/>
                <a:moveTo>
                  <a:pt x="110434" y="149237"/>
                </a:moveTo>
                <a:cubicBezTo>
                  <a:pt x="92384" y="149237"/>
                  <a:pt x="77767" y="134620"/>
                  <a:pt x="77767" y="116541"/>
                </a:cubicBezTo>
                <a:cubicBezTo>
                  <a:pt x="77767" y="98523"/>
                  <a:pt x="92384" y="83861"/>
                  <a:pt x="110434" y="83861"/>
                </a:cubicBezTo>
                <a:cubicBezTo>
                  <a:pt x="128468" y="83861"/>
                  <a:pt x="143108" y="98523"/>
                  <a:pt x="143108" y="116541"/>
                </a:cubicBezTo>
                <a:cubicBezTo>
                  <a:pt x="143108" y="134620"/>
                  <a:pt x="128468" y="149237"/>
                  <a:pt x="110434" y="149237"/>
                </a:cubicBezTo>
                <a:close/>
              </a:path>
            </a:pathLst>
          </a:custGeom>
          <a:solidFill>
            <a:srgbClr val="00B0F0"/>
          </a:solidFill>
          <a:ln w="13406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50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17751"/>
          <a:stretch/>
        </p:blipFill>
        <p:spPr>
          <a:xfrm>
            <a:off x="1691681" y="348503"/>
            <a:ext cx="2835982" cy="5524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2018" y="4216717"/>
            <a:ext cx="5800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 eaLnBrk="1" fontAlgn="auto" hangingPunct="1">
              <a:spcBef>
                <a:spcPts val="0"/>
              </a:spcBef>
              <a:spcAft>
                <a:spcPts val="450"/>
              </a:spcAft>
              <a:defRPr/>
            </a:pPr>
            <a:r>
              <a:rPr lang="ru-RU" altLang="ru-RU" sz="16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Начальник отдела камерального контроля НДС  </a:t>
            </a:r>
            <a:r>
              <a:rPr lang="ru-RU" altLang="ru-RU" sz="1600" dirty="0" err="1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Животенко</a:t>
            </a:r>
            <a:r>
              <a:rPr lang="ru-RU" altLang="ru-RU" sz="16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С.А. </a:t>
            </a:r>
          </a:p>
        </p:txBody>
      </p:sp>
    </p:spTree>
    <p:extLst>
      <p:ext uri="{BB962C8B-B14F-4D97-AF65-F5344CB8AC3E}">
        <p14:creationId xmlns:p14="http://schemas.microsoft.com/office/powerpoint/2010/main" val="286103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7886700" cy="6480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ИСЧИСЛЕНИЕ  НДС  ПО  СТАВКАМ 5% и 7% 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846BD-625E-4C01-82F8-E2E554B903EB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10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2"/>
          <a:srcRect l="18590" t="11972" r="13301" b="5360"/>
          <a:stretch/>
        </p:blipFill>
        <p:spPr bwMode="auto">
          <a:xfrm>
            <a:off x="459706" y="1347614"/>
            <a:ext cx="2096070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Шестиугольник 22"/>
          <p:cNvSpPr/>
          <p:nvPr/>
        </p:nvSpPr>
        <p:spPr>
          <a:xfrm>
            <a:off x="2555776" y="835944"/>
            <a:ext cx="2376264" cy="1957164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Ставки применяют непрерывно в течение 12</a:t>
            </a:r>
            <a:r>
              <a:rPr lang="ru-RU" sz="1600" b="1" dirty="0"/>
              <a:t> кварталов подряд</a:t>
            </a:r>
          </a:p>
        </p:txBody>
      </p:sp>
      <p:sp>
        <p:nvSpPr>
          <p:cNvPr id="24" name="Шестиугольник 23"/>
          <p:cNvSpPr/>
          <p:nvPr/>
        </p:nvSpPr>
        <p:spPr>
          <a:xfrm>
            <a:off x="2563019" y="2861853"/>
            <a:ext cx="2376264" cy="1944216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Не применяются ставки при ввозе товаров на территорию РФ </a:t>
            </a:r>
            <a:endParaRPr lang="ru-RU" sz="1600" b="1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4499992" y="1821000"/>
            <a:ext cx="2376264" cy="1944216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При получении аванса применяются расчетные ставки 5</a:t>
            </a:r>
            <a:r>
              <a:rPr lang="en-US" sz="1600" b="1" dirty="0" smtClean="0"/>
              <a:t>/105 </a:t>
            </a:r>
            <a:r>
              <a:rPr lang="ru-RU" sz="1600" b="1" dirty="0" smtClean="0"/>
              <a:t>и</a:t>
            </a:r>
            <a:r>
              <a:rPr lang="en-US" sz="1600" b="1" dirty="0" smtClean="0"/>
              <a:t> 7/107</a:t>
            </a:r>
            <a:r>
              <a:rPr lang="ru-RU" sz="1600" b="1" dirty="0" smtClean="0"/>
              <a:t> по п.4 </a:t>
            </a:r>
          </a:p>
          <a:p>
            <a:pPr algn="ctr"/>
            <a:r>
              <a:rPr lang="ru-RU" sz="1600" b="1" dirty="0" smtClean="0"/>
              <a:t>ст.164 НК РФ</a:t>
            </a:r>
            <a:endParaRPr lang="ru-RU" sz="1600" b="1" dirty="0"/>
          </a:p>
        </p:txBody>
      </p:sp>
      <p:sp>
        <p:nvSpPr>
          <p:cNvPr id="27" name="Шестиугольник 26"/>
          <p:cNvSpPr/>
          <p:nvPr/>
        </p:nvSpPr>
        <p:spPr>
          <a:xfrm>
            <a:off x="6444208" y="2861084"/>
            <a:ext cx="2376264" cy="1944216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Не применяются ставки </a:t>
            </a:r>
            <a:r>
              <a:rPr lang="ru-RU" sz="1600" b="1" dirty="0" smtClean="0"/>
              <a:t>по </a:t>
            </a:r>
            <a:r>
              <a:rPr lang="ru-RU" sz="1600" b="1" dirty="0"/>
              <a:t>операциям указанным в п.1,3-6 ст.161 НК </a:t>
            </a:r>
            <a:endParaRPr lang="ru-RU" sz="1600" dirty="0"/>
          </a:p>
        </p:txBody>
      </p:sp>
      <p:sp>
        <p:nvSpPr>
          <p:cNvPr id="9" name="Шестиугольник 8"/>
          <p:cNvSpPr/>
          <p:nvPr/>
        </p:nvSpPr>
        <p:spPr>
          <a:xfrm>
            <a:off x="6444208" y="858020"/>
            <a:ext cx="2376264" cy="1944216"/>
          </a:xfrm>
          <a:prstGeom prst="hexagon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Ставка 0%  применяется по отдельным операциям, указанным в </a:t>
            </a:r>
          </a:p>
          <a:p>
            <a:pPr algn="ctr"/>
            <a:r>
              <a:rPr lang="ru-RU" sz="1600" b="1" dirty="0"/>
              <a:t>пп.1-3.1, 7, 11 ст.164 НК РФ</a:t>
            </a:r>
          </a:p>
        </p:txBody>
      </p:sp>
    </p:spTree>
    <p:extLst>
      <p:ext uri="{BB962C8B-B14F-4D97-AF65-F5344CB8AC3E}">
        <p14:creationId xmlns:p14="http://schemas.microsoft.com/office/powerpoint/2010/main" val="14310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8"/>
            <a:ext cx="7886700" cy="3536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НАЛОГОВЫЕ  ВЫЧЕТЫ  ПО  НДС  И  ПРАВИЛА  ПЕРЕХОДНОГО  ПЕРИОДА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846BD-625E-4C01-82F8-E2E554B903EB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788606"/>
              </p:ext>
            </p:extLst>
          </p:nvPr>
        </p:nvGraphicFramePr>
        <p:xfrm>
          <a:off x="611559" y="627532"/>
          <a:ext cx="7632848" cy="4213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3"/>
                <a:gridCol w="3456384"/>
                <a:gridCol w="1728191"/>
              </a:tblGrid>
              <a:tr h="5280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Режим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Право на вычет по НДС по приобретенным и ввозным товарам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Восстановление НДС</a:t>
                      </a:r>
                      <a:endParaRPr lang="ru-RU" b="1" dirty="0"/>
                    </a:p>
                  </a:txBody>
                  <a:tcPr/>
                </a:tc>
              </a:tr>
              <a:tr h="312039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Плательщик на УСН 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(ст.145 НК РФ)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</a:tr>
              <a:tr h="31203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Плательщик УСН </a:t>
                      </a:r>
                    </a:p>
                    <a:p>
                      <a:pPr algn="ctr"/>
                      <a:r>
                        <a:rPr lang="ru-RU" b="1" dirty="0" smtClean="0"/>
                        <a:t>(5% и 7%)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</a:tr>
              <a:tr h="9601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Плательщик УСН (20%)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покупкам 2025 года вычет ЕСТЬ, по покупкам 2024 года при </a:t>
                      </a:r>
                      <a:r>
                        <a:rPr lang="ru-RU" b="1" dirty="0" smtClean="0"/>
                        <a:t>вычет </a:t>
                      </a:r>
                      <a:r>
                        <a:rPr lang="ru-RU" b="1" smtClean="0"/>
                        <a:t>ЕСТЬ при выполнении </a:t>
                      </a:r>
                      <a:r>
                        <a:rPr lang="ru-RU" b="1" dirty="0" smtClean="0"/>
                        <a:t>условий: если не отнесены в расходы и будут использоваться в </a:t>
                      </a:r>
                      <a:r>
                        <a:rPr lang="ru-RU" b="1" dirty="0" smtClean="0"/>
                        <a:t>операциях, </a:t>
                      </a:r>
                      <a:r>
                        <a:rPr lang="ru-RU" b="1" dirty="0" smtClean="0"/>
                        <a:t>облагаемых </a:t>
                      </a:r>
                      <a:r>
                        <a:rPr lang="ru-RU" b="1" dirty="0" smtClean="0"/>
                        <a:t>НДС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</a:tr>
              <a:tr h="5280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Плательщик перешел  </a:t>
                      </a:r>
                    </a:p>
                    <a:p>
                      <a:pPr algn="ctr"/>
                      <a:r>
                        <a:rPr lang="ru-RU" b="1" dirty="0" smtClean="0"/>
                        <a:t>с ОСН на УСН (20%)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ЕСТЬ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</a:tr>
              <a:tr h="31203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Плательщик перешел  </a:t>
                      </a:r>
                    </a:p>
                    <a:p>
                      <a:pPr algn="ctr"/>
                      <a:r>
                        <a:rPr lang="ru-RU" b="1" dirty="0" smtClean="0"/>
                        <a:t> с ОСН на УСН (ст.145 НК РФ)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 4 кв. 2024 НДС по остаткам ТРУ и ОС</a:t>
                      </a:r>
                      <a:endParaRPr lang="ru-RU" b="1" dirty="0"/>
                    </a:p>
                  </a:txBody>
                  <a:tcPr anchor="ctr"/>
                </a:tc>
              </a:tr>
              <a:tr h="5280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Плательщик перешел  </a:t>
                      </a:r>
                    </a:p>
                    <a:p>
                      <a:pPr algn="ctr"/>
                      <a:r>
                        <a:rPr lang="ru-RU" b="1" dirty="0" smtClean="0"/>
                        <a:t>с ОСН на УСН (5%, 7%)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 первом налоговом периоде</a:t>
                      </a:r>
                      <a:endParaRPr lang="ru-RU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45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7658" y="304800"/>
            <a:ext cx="7337192" cy="4677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СРОКИ  ПРЕДСТАВЛЕНИЯ  ДЕКЛАРАЦИИ  И  УПЛАТЫ НДС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347614"/>
            <a:ext cx="7886700" cy="3263504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12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 descr="Экстерн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683568" y="1131591"/>
            <a:ext cx="2952328" cy="26345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3707904" y="1779661"/>
            <a:ext cx="4896544" cy="669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Декларация по НДС представляется в электронном виде 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07905" y="2571750"/>
            <a:ext cx="48965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Срок представления - не </a:t>
            </a:r>
            <a:r>
              <a:rPr lang="ru-RU" sz="1600" b="1" dirty="0"/>
              <a:t>позднее 25 числа месяца следующего за отчетным </a:t>
            </a:r>
            <a:r>
              <a:rPr lang="ru-RU" sz="1600" b="1" dirty="0" smtClean="0"/>
              <a:t>кварталом 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3316121"/>
            <a:ext cx="4896544" cy="8398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Налог уплачивается равными </a:t>
            </a:r>
            <a:r>
              <a:rPr lang="ru-RU" sz="1600" b="1" dirty="0"/>
              <a:t>частями в течение 3 месяцев после отчетного периода не позднее 28 числа каждого месяца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138425" y="2139702"/>
            <a:ext cx="849399" cy="147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9860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588"/>
            <a:ext cx="7772400" cy="1101725"/>
          </a:xfrm>
        </p:spPr>
        <p:txBody>
          <a:bodyPr>
            <a:normAutofit fontScale="90000"/>
          </a:bodyPr>
          <a:lstStyle/>
          <a:p>
            <a:pPr algn="ctr" defTabSz="805404" eaLnBrk="1" hangingPunct="1">
              <a:defRPr/>
            </a:pPr>
            <a:r>
              <a:rPr lang="ru-RU" altLang="ru-RU" sz="2300" dirty="0" smtClean="0">
                <a:latin typeface="Times New Roman" pitchFamily="18" charset="0"/>
                <a:cs typeface="Times New Roman" pitchFamily="18" charset="0"/>
              </a:rPr>
              <a:t>Благодарю </a:t>
            </a:r>
            <a:r>
              <a:rPr lang="ru-RU" altLang="ru-RU" sz="2300" dirty="0">
                <a:latin typeface="Times New Roman" pitchFamily="18" charset="0"/>
                <a:cs typeface="Times New Roman" pitchFamily="18" charset="0"/>
              </a:rPr>
              <a:t>за внимание !</a:t>
            </a:r>
            <a:br>
              <a:rPr lang="ru-RU" altLang="ru-RU" sz="23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 dirty="0">
                <a:cs typeface="Arial" pitchFamily="34" charset="0"/>
              </a:rPr>
              <a:t/>
            </a:r>
            <a:br>
              <a:rPr lang="ru-RU" altLang="ru-RU" sz="2600" dirty="0">
                <a:cs typeface="Arial" pitchFamily="34" charset="0"/>
              </a:rPr>
            </a:br>
            <a:endParaRPr lang="ru-RU" altLang="ru-RU" sz="2300" dirty="0"/>
          </a:p>
        </p:txBody>
      </p:sp>
      <p:sp>
        <p:nvSpPr>
          <p:cNvPr id="59395" name="TextBox 4"/>
          <p:cNvSpPr txBox="1">
            <a:spLocks noChangeArrowheads="1"/>
          </p:cNvSpPr>
          <p:nvPr/>
        </p:nvSpPr>
        <p:spPr bwMode="auto">
          <a:xfrm>
            <a:off x="2847975" y="1738313"/>
            <a:ext cx="35718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045" tIns="39025" rIns="78045" bIns="39025" anchor="ctr"/>
          <a:lstStyle>
            <a:lvl1pPr defTabSz="7874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874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874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874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874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18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91" name="Заголовок 2"/>
          <p:cNvSpPr>
            <a:spLocks noGrp="1"/>
          </p:cNvSpPr>
          <p:nvPr>
            <p:ph type="title"/>
          </p:nvPr>
        </p:nvSpPr>
        <p:spPr>
          <a:xfrm>
            <a:off x="683568" y="267494"/>
            <a:ext cx="7920037" cy="395287"/>
          </a:xfrm>
        </p:spPr>
        <p:txBody>
          <a:bodyPr/>
          <a:lstStyle/>
          <a:p>
            <a:pPr algn="ctr" defTabSz="911225" fontAlgn="base"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00FF"/>
                </a:solidFill>
              </a:rPr>
              <a:t>ИЗМЕНЕНИЯ В СТАТЬЮ 346.11 НК РФ с 01.01.2025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43558"/>
            <a:ext cx="7920880" cy="3983548"/>
          </a:xfrm>
        </p:spPr>
        <p:txBody>
          <a:bodyPr/>
          <a:lstStyle/>
          <a:p>
            <a:pPr marL="0" indent="266700" algn="just">
              <a:spcBef>
                <a:spcPts val="0"/>
              </a:spcBef>
            </a:pPr>
            <a:r>
              <a:rPr lang="ru-RU" b="0" dirty="0"/>
              <a:t> 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ОРГАНИЗАЦИИ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применяющие упрощенную систему налогообложения, не признаются налогоплательщиками налога на добавленную стоимость, за исключением налога на добавленную стоимость, подлежащего уплате в соответствии с настоящим 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Кодексом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при ввозе товаров на территорию РФ), а также налога на добавленную стоимость, уплачиваемого в соответствии со 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статьями 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161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и 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174.1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настоящего 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Кодекса.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317500" algn="just"/>
            <a:endParaRPr lang="ru-RU" sz="1600" dirty="0" smtClean="0"/>
          </a:p>
          <a:p>
            <a:pPr marL="0" indent="317500" algn="just"/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ИНДИВИДУАЛЬНЫЕ ПРЕДПРИНИМАТЕЛИ</a:t>
            </a:r>
            <a:r>
              <a:rPr lang="ru-RU" sz="14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применяющие упрощенную систему налогообложения, не признаются налогоплательщиками налога на добавленную стоимость, за исключением налога на добавленную стоимость, подлежащего уплате в соответствии с настоящим 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Кодексом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при ввозе товаров на территорию 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РФ), 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 также налога на добавленную стоимость, уплачиваемого в соответствии со 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статьями 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161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и </a:t>
            </a:r>
            <a:r>
              <a:rPr lang="ru-RU" sz="16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174.1</a:t>
            </a:r>
            <a:r>
              <a:rPr lang="ru-RU" sz="16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настоящего Кодекса</a:t>
            </a:r>
            <a:r>
              <a:rPr lang="ru-RU" sz="1600" b="0" dirty="0">
                <a:solidFill>
                  <a:schemeClr val="tx2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409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3EED7A8-E26E-4EAA-B5FD-DEE447878376}" type="slidenum">
              <a:rPr lang="ru-RU" altLang="ru-RU" sz="2400" smtClean="0">
                <a:solidFill>
                  <a:srgbClr val="FFFFFF"/>
                </a:solidFill>
                <a:latin typeface="Arial" panose="020B0604020202020204" pitchFamily="34" charset="0"/>
              </a:rPr>
              <a:pPr/>
              <a:t>2</a:t>
            </a:fld>
            <a:endParaRPr lang="ru-RU" altLang="ru-RU" sz="24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14212" t="21488" r="8995" b="17753"/>
          <a:stretch/>
        </p:blipFill>
        <p:spPr bwMode="auto">
          <a:xfrm rot="20777604">
            <a:off x="4910003" y="3343143"/>
            <a:ext cx="3263900" cy="8140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4212" t="21488" r="8995" b="17753"/>
          <a:stretch/>
        </p:blipFill>
        <p:spPr bwMode="auto">
          <a:xfrm rot="20777604">
            <a:off x="4923677" y="1498767"/>
            <a:ext cx="3263900" cy="8140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29915" y="4547904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2</a:t>
            </a:r>
            <a:endParaRPr lang="ru-RU" sz="11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55526"/>
            <a:ext cx="5976664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УСЛОВИЯ  ДЛЯ  ПРИМЕНЕНИЯ  ОСВОБОЖДЕНИЯ </a:t>
            </a:r>
            <a:br>
              <a:rPr lang="ru-RU" sz="2000" b="1" dirty="0" smtClean="0">
                <a:solidFill>
                  <a:srgbClr val="0000FF"/>
                </a:solidFill>
              </a:rPr>
            </a:br>
            <a:r>
              <a:rPr lang="ru-RU" sz="2000" b="1" dirty="0" smtClean="0">
                <a:solidFill>
                  <a:srgbClr val="0000FF"/>
                </a:solidFill>
              </a:rPr>
              <a:t>ОТ  УПЛАТЫ  НДС  </a:t>
            </a:r>
            <a:endParaRPr lang="ru-RU" sz="20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17786"/>
              </p:ext>
            </p:extLst>
          </p:nvPr>
        </p:nvGraphicFramePr>
        <p:xfrm>
          <a:off x="467544" y="1419622"/>
          <a:ext cx="8208912" cy="332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0236"/>
                <a:gridCol w="2988067"/>
                <a:gridCol w="1600609"/>
              </a:tblGrid>
              <a:tr h="606936">
                <a:tc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тех, кто применял УСН в предыдущем периоде </a:t>
                      </a:r>
                      <a:endParaRPr lang="ru-RU" sz="17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 тех, кто перешел на УСН с других режимов</a:t>
                      </a:r>
                      <a:endParaRPr lang="ru-RU" sz="17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 вновь созданных ООО и ИП</a:t>
                      </a:r>
                      <a:endParaRPr lang="ru-RU" sz="17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697320">
                <a:tc>
                  <a:txBody>
                    <a:bodyPr/>
                    <a:lstStyle/>
                    <a:p>
                      <a:pPr marL="0" marR="0" indent="0" algn="l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предшествующий налоговый период по налогу, уплачиваемому в связи с применением УСН, сумма доходов не превысила в совокупности 60 млн. руб., определяемых в соответствии со статьей 346</a:t>
                      </a:r>
                      <a:r>
                        <a:rPr lang="ru-RU" sz="1400" b="1" u="none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подпунктами 1 и 3 пункта 1 статьи 346</a:t>
                      </a:r>
                      <a:r>
                        <a:rPr lang="ru-RU" sz="1400" b="1" u="none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настоящего Кодекса </a:t>
                      </a:r>
                      <a:endParaRPr lang="ru-RU" sz="13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предшествующий календарный год, сумма доходов  не превысила в совокупности 60 млн. руб., определяемых в порядке, установленном главой 23, 25 или 26</a:t>
                      </a:r>
                      <a:r>
                        <a:rPr lang="ru-RU" sz="1400" b="1" u="none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настоящего Кодекса </a:t>
                      </a:r>
                      <a:endParaRPr lang="ru-RU" sz="13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освобождаются от НДС, начиная с даты постановки их на учет в налоговом органе</a:t>
                      </a:r>
                      <a:endParaRPr lang="ru-RU" sz="1400" b="1" u="none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6488">
                <a:tc gridSpan="3"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99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налогоплательщик на УСН реализует подакцизную продукцию, он</a:t>
                      </a:r>
                    </a:p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вправе рассчитывать на освобождение от НДС</a:t>
                      </a:r>
                      <a:endParaRPr lang="ru-RU" sz="1600" b="1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3</a:t>
            </a:fld>
            <a:endParaRPr lang="ru-RU" altLang="ru-RU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470"/>
            <a:ext cx="2016224" cy="129614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18910" t="15108" r="39584" b="13342"/>
          <a:stretch/>
        </p:blipFill>
        <p:spPr bwMode="auto">
          <a:xfrm>
            <a:off x="611610" y="4011910"/>
            <a:ext cx="720080" cy="64807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27372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7658" y="304800"/>
            <a:ext cx="7337192" cy="46774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КАК ПОЛУЧИТЬ ОСВОБОЖДЕНИЕ ОТ НДС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347614"/>
            <a:ext cx="7886700" cy="3263504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4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 descr="Экстерн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86555"/>
              </p:ext>
            </p:extLst>
          </p:nvPr>
        </p:nvGraphicFramePr>
        <p:xfrm>
          <a:off x="987658" y="3291830"/>
          <a:ext cx="7400766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0766"/>
              </a:tblGrid>
              <a:tr h="1368152">
                <a:tc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1" i="1" dirty="0" smtClean="0">
                        <a:solidFill>
                          <a:srgbClr val="002060"/>
                        </a:solidFill>
                        <a:latin typeface="PT Serif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187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на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от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НДС теряется, </a:t>
                      </a:r>
                    </a:p>
                    <a:p>
                      <a:pPr marL="0" marR="0" indent="0" algn="ctr" defTabSz="911879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доходы превысят с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начала года 60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altLang="ru-RU" sz="1600" b="1" i="1" dirty="0" smtClean="0">
                          <a:solidFill>
                            <a:srgbClr val="002060"/>
                          </a:solidFill>
                          <a:latin typeface="PT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рублей</a:t>
                      </a:r>
                      <a:endParaRPr lang="ru-RU" altLang="ru-RU" sz="1600" b="1" i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174643"/>
              </p:ext>
            </p:extLst>
          </p:nvPr>
        </p:nvGraphicFramePr>
        <p:xfrm>
          <a:off x="822634" y="1513612"/>
          <a:ext cx="7502215" cy="163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5682"/>
                <a:gridCol w="2996533"/>
              </a:tblGrid>
              <a:tr h="1634202">
                <a:tc>
                  <a:txBody>
                    <a:bodyPr/>
                    <a:lstStyle/>
                    <a:p>
                      <a:pPr marL="0" marR="0" indent="0" algn="l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Рисунок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8"/>
          <a:stretch/>
        </p:blipFill>
        <p:spPr bwMode="auto">
          <a:xfrm>
            <a:off x="6012160" y="1155191"/>
            <a:ext cx="2240682" cy="19926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83568" y="1059582"/>
            <a:ext cx="4876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Предоставление в налоговый 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орган уведомления 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для получения права 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на освобождение от НДС 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для плательщиков УСН Кодексом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smtClean="0">
                <a:solidFill>
                  <a:srgbClr val="FF0000"/>
                </a:solidFill>
              </a:rPr>
              <a:t>НЕ ПРЕДУСМОТРЕНО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</a:p>
          <a:p>
            <a:pPr algn="ctr" defTabSz="91187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(п</a:t>
            </a:r>
            <a:r>
              <a:rPr lang="ru-RU" sz="1800" b="1" dirty="0">
                <a:solidFill>
                  <a:srgbClr val="002060"/>
                </a:solidFill>
              </a:rPr>
              <a:t>. 3, 7  ст. 145 НК </a:t>
            </a:r>
            <a:r>
              <a:rPr lang="ru-RU" sz="1800" b="1" dirty="0" smtClean="0">
                <a:solidFill>
                  <a:srgbClr val="002060"/>
                </a:solidFill>
              </a:rPr>
              <a:t>РФ)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 rotWithShape="1">
          <a:blip r:embed="rId4"/>
          <a:srcRect l="18910" t="15108" r="39584" b="13342"/>
          <a:stretch/>
        </p:blipFill>
        <p:spPr bwMode="auto">
          <a:xfrm>
            <a:off x="683568" y="3484215"/>
            <a:ext cx="1190625" cy="115379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16361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07334" y="483357"/>
            <a:ext cx="7337192" cy="32372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ГРАФИК  ДОХОДОВ И УПЛАТА НДС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31193"/>
            <a:ext cx="8424936" cy="38395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1600" dirty="0" smtClean="0"/>
              <a:t>               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ООО «Ветер» </a:t>
            </a:r>
            <a:r>
              <a:rPr lang="ru-RU" sz="1600" dirty="0" smtClean="0"/>
              <a:t>получает </a:t>
            </a:r>
            <a:r>
              <a:rPr lang="ru-RU" sz="1600" dirty="0"/>
              <a:t>доход в 2025 году: в январе — 10 млн руб., </a:t>
            </a:r>
            <a:r>
              <a:rPr lang="ru-RU" sz="1600" dirty="0" smtClean="0"/>
              <a:t> в феврале-марте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600" dirty="0"/>
              <a:t>	</a:t>
            </a:r>
            <a:r>
              <a:rPr lang="ru-RU" sz="1600" dirty="0" smtClean="0"/>
              <a:t> </a:t>
            </a:r>
            <a:r>
              <a:rPr lang="ru-RU" sz="1600" dirty="0"/>
              <a:t>по 15 млн руб., в апреле </a:t>
            </a:r>
            <a:r>
              <a:rPr lang="ru-RU" sz="1600" dirty="0" smtClean="0"/>
              <a:t>— 35 </a:t>
            </a:r>
            <a:r>
              <a:rPr lang="ru-RU" sz="1600" dirty="0"/>
              <a:t>млн. руб</a:t>
            </a:r>
            <a:r>
              <a:rPr lang="ru-RU" sz="1600" dirty="0" smtClean="0"/>
              <a:t>., мае – 20 млн. руб. и в  июне - 15 млн. руб.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5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186085"/>
              </p:ext>
            </p:extLst>
          </p:nvPr>
        </p:nvGraphicFramePr>
        <p:xfrm>
          <a:off x="467544" y="1779662"/>
          <a:ext cx="828092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Рисунок 10" descr="Глаз контур">
            <a:extLst>
              <a:ext uri="{FF2B5EF4-FFF2-40B4-BE49-F238E27FC236}">
                <a16:creationId xmlns="" xmlns:a16="http://schemas.microsoft.com/office/drawing/2014/main" id="{62CF5A1B-ECC6-E102-17F4-29F2F55EE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560" y="915566"/>
            <a:ext cx="621596" cy="6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124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7" y="375814"/>
            <a:ext cx="7116219" cy="53975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FF"/>
                </a:solidFill>
              </a:rPr>
              <a:t>ОСОБЫЕ СЛУЧАИ УПЛАТЫ НДС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6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113708130"/>
              </p:ext>
            </p:extLst>
          </p:nvPr>
        </p:nvGraphicFramePr>
        <p:xfrm>
          <a:off x="2843808" y="1131590"/>
          <a:ext cx="5976664" cy="3222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" r="3073" b="2110"/>
          <a:stretch/>
        </p:blipFill>
        <p:spPr bwMode="auto">
          <a:xfrm>
            <a:off x="251520" y="1419622"/>
            <a:ext cx="2664296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069117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39509" y="304800"/>
            <a:ext cx="7337192" cy="467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ОБЯЗАННОСТИ  ПЛАТЕЛЬЩИКА  УСН,  ПРИМЕНЯЮЩЕГО ОСВОБОЖДЕНИЕ  ПО  НДС  НА  ОСНОВАНИИ  СТ. 145  НК РФ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347614"/>
            <a:ext cx="7886700" cy="3263504"/>
          </a:xfrm>
        </p:spPr>
        <p:txBody>
          <a:bodyPr/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7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 descr="Экстерн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43779430"/>
              </p:ext>
            </p:extLst>
          </p:nvPr>
        </p:nvGraphicFramePr>
        <p:xfrm>
          <a:off x="755576" y="915566"/>
          <a:ext cx="792088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Рисунок 13" descr="Picture background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987574"/>
            <a:ext cx="1440159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avatars.mds.yandex.net/i?id=7dd0b3798b077034d34458760823affa278c39bd5bce5e7b-5235840-images-thumbs&amp;n=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28" y="2283718"/>
            <a:ext cx="1440160" cy="59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1" y="3219822"/>
            <a:ext cx="1449657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6911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375814"/>
            <a:ext cx="7133741" cy="179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00FF"/>
                </a:solidFill>
              </a:rPr>
              <a:t/>
            </a:r>
            <a:br>
              <a:rPr lang="ru-RU" sz="2000" dirty="0" smtClean="0">
                <a:solidFill>
                  <a:srgbClr val="0000FF"/>
                </a:solidFill>
              </a:rPr>
            </a:br>
            <a:r>
              <a:rPr lang="ru-RU" sz="2200" b="1" dirty="0" smtClean="0">
                <a:solidFill>
                  <a:srgbClr val="0000FF"/>
                </a:solidFill>
              </a:rPr>
              <a:t>СТАВКИ </a:t>
            </a:r>
            <a:r>
              <a:rPr lang="ru-RU" sz="2200" b="1" dirty="0">
                <a:solidFill>
                  <a:srgbClr val="0000FF"/>
                </a:solidFill>
              </a:rPr>
              <a:t>НДС ДЛЯ ПРИМЕНЕНИЯ </a:t>
            </a:r>
            <a:r>
              <a:rPr lang="ru-RU" sz="2200" b="1" dirty="0" smtClean="0">
                <a:solidFill>
                  <a:srgbClr val="0000FF"/>
                </a:solidFill>
              </a:rPr>
              <a:t/>
            </a:r>
            <a:br>
              <a:rPr lang="ru-RU" sz="2200" b="1" dirty="0" smtClean="0">
                <a:solidFill>
                  <a:srgbClr val="0000FF"/>
                </a:solidFill>
              </a:rPr>
            </a:br>
            <a:r>
              <a:rPr lang="ru-RU" sz="2200" b="1" dirty="0" smtClean="0">
                <a:solidFill>
                  <a:srgbClr val="0000FF"/>
                </a:solidFill>
              </a:rPr>
              <a:t>ПЛАТЕЛЬЩИКАМИ УСН (ст. 164 НК РФ)</a:t>
            </a:r>
            <a:endParaRPr lang="ru-RU" sz="2200" b="1" dirty="0">
              <a:solidFill>
                <a:srgbClr val="0000FF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144168"/>
              </p:ext>
            </p:extLst>
          </p:nvPr>
        </p:nvGraphicFramePr>
        <p:xfrm>
          <a:off x="455508" y="2139702"/>
          <a:ext cx="7857306" cy="264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105"/>
                <a:gridCol w="3426527"/>
                <a:gridCol w="2168674"/>
              </a:tblGrid>
              <a:tr h="1058819">
                <a:tc>
                  <a:txBody>
                    <a:bodyPr/>
                    <a:lstStyle/>
                    <a:p>
                      <a:pPr marL="0" marR="0" lvl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Если сумма доходов за предыдущий год </a:t>
                      </a:r>
                    </a:p>
                    <a:p>
                      <a:pPr marL="0" marR="0" lvl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не превысила </a:t>
                      </a:r>
                    </a:p>
                    <a:p>
                      <a:pPr marL="0" marR="0" lvl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250 млн. рублей. 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сумма доходов за предыдущий год не превысила 450 млн. рублей. 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пониженные ставки НДС 5% и 7% не применяются, то налог рассчитывается по общеустановленным ставкам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48910">
                <a:tc>
                  <a:txBody>
                    <a:bodyPr/>
                    <a:lstStyle/>
                    <a:p>
                      <a:pPr marL="0" marR="0" lvl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НП применял освобождение от НДС в текущем году, но утратил право в связи с превышением установленного лимита доходов 60 млн. рублей. 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18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в текущем году НП применял освобождение от НДС или пониженную ставку 5%, но утратил право в связи с превышением лимита доходов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9AD1E-79AB-4924-94B1-DAA18F4928A4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8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67544" y="1347614"/>
            <a:ext cx="2016224" cy="864096"/>
          </a:xfrm>
          <a:prstGeom prst="downArrowCallo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/>
              <a:t>5%</a:t>
            </a:r>
            <a:endParaRPr lang="ru-RU" sz="2500" b="1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3388085" y="1347614"/>
            <a:ext cx="2016224" cy="864096"/>
          </a:xfrm>
          <a:prstGeom prst="downArrowCallo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/>
              <a:t>7%</a:t>
            </a:r>
            <a:endParaRPr lang="ru-RU" sz="2500" b="1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6294484" y="1347614"/>
            <a:ext cx="2016224" cy="864096"/>
          </a:xfrm>
          <a:prstGeom prst="downArrowCallo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/>
              <a:t>20%, 10%</a:t>
            </a:r>
            <a:endParaRPr lang="ru-RU" sz="2500" b="1" dirty="0"/>
          </a:p>
        </p:txBody>
      </p:sp>
      <p:pic>
        <p:nvPicPr>
          <p:cNvPr id="10" name="Рисунок 9" descr="Picture background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620" y="36768"/>
            <a:ext cx="2293573" cy="115212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51619084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1373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</a:rPr>
              <a:t>УТРАТА  ПРАВА  НА  ПРИМЕНЕНИЕ  ПОНИЖЕННЫХ  СТАВОК  ПО  НДС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846BD-625E-4C01-82F8-E2E554B903EB}" type="slidenum">
              <a:rPr lang="ru-RU" altLang="ru-RU" sz="1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>
                <a:defRPr/>
              </a:pPr>
              <a:t>9</a:t>
            </a:fld>
            <a:endParaRPr lang="ru-RU" altLang="ru-RU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7641" y="1275606"/>
            <a:ext cx="6840760" cy="1226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Если в течение налогового периода по налогу, уплачиваемому в связи с применением </a:t>
            </a:r>
            <a:r>
              <a:rPr lang="ru-RU" sz="1600" b="1" dirty="0" smtClean="0"/>
              <a:t>УСН, сумма доходов, </a:t>
            </a:r>
            <a:r>
              <a:rPr lang="ru-RU" sz="1600" b="1" dirty="0"/>
              <a:t>превысила в совокупности 250 </a:t>
            </a:r>
            <a:r>
              <a:rPr lang="ru-RU" sz="1600" b="1" dirty="0" smtClean="0"/>
              <a:t>млн. руб., то право </a:t>
            </a:r>
            <a:r>
              <a:rPr lang="ru-RU" sz="1600" b="1" dirty="0"/>
              <a:t>на применение налоговой ставки </a:t>
            </a:r>
            <a:r>
              <a:rPr lang="ru-RU" sz="1600" b="1" dirty="0" smtClean="0"/>
              <a:t>5% утрачивается, начиная</a:t>
            </a:r>
            <a:r>
              <a:rPr lang="ru-RU" sz="1600" b="1" u="sng" dirty="0" smtClean="0"/>
              <a:t> </a:t>
            </a:r>
            <a:r>
              <a:rPr lang="ru-RU" sz="1600" b="1" u="sng" dirty="0"/>
              <a:t>с 1-го числа месяца, следующего за месяцем</a:t>
            </a:r>
            <a:r>
              <a:rPr lang="ru-RU" sz="1600" b="1" dirty="0"/>
              <a:t>, в котором имело место указанное </a:t>
            </a:r>
            <a:r>
              <a:rPr lang="ru-RU" sz="1600" b="1" dirty="0" smtClean="0"/>
              <a:t>превышение.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11549" y="2931790"/>
            <a:ext cx="684076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Если в течение налогового периода по налогу, уплачиваемому в связи с применением </a:t>
            </a:r>
            <a:r>
              <a:rPr lang="ru-RU" sz="1600" b="1" dirty="0" smtClean="0"/>
              <a:t>УСН, сумма </a:t>
            </a:r>
            <a:r>
              <a:rPr lang="ru-RU" sz="1600" b="1" dirty="0"/>
              <a:t>доходов, </a:t>
            </a:r>
            <a:r>
              <a:rPr lang="ru-RU" sz="1600" b="1" dirty="0" smtClean="0"/>
              <a:t>превысила </a:t>
            </a:r>
            <a:r>
              <a:rPr lang="ru-RU" sz="1600" b="1" dirty="0"/>
              <a:t>в совокупности 450 </a:t>
            </a:r>
            <a:r>
              <a:rPr lang="ru-RU" sz="1600" b="1" dirty="0" smtClean="0"/>
              <a:t>млн. руб., то </a:t>
            </a:r>
            <a:r>
              <a:rPr lang="ru-RU" sz="1600" b="1" dirty="0"/>
              <a:t>право на применение налоговых ставок в размере </a:t>
            </a:r>
            <a:r>
              <a:rPr lang="ru-RU" sz="1600" b="1" dirty="0" smtClean="0"/>
              <a:t>5% </a:t>
            </a:r>
            <a:r>
              <a:rPr lang="ru-RU" sz="1600" b="1" dirty="0"/>
              <a:t>и </a:t>
            </a:r>
            <a:r>
              <a:rPr lang="ru-RU" sz="1600" b="1" dirty="0" smtClean="0"/>
              <a:t>7% утрачивается, </a:t>
            </a:r>
            <a:r>
              <a:rPr lang="ru-RU" sz="1600" b="1" u="sng" dirty="0" smtClean="0"/>
              <a:t>начиная </a:t>
            </a:r>
            <a:r>
              <a:rPr lang="ru-RU" sz="1600" b="1" u="sng" dirty="0"/>
              <a:t>с 1-го числа месяца</a:t>
            </a:r>
            <a:r>
              <a:rPr lang="ru-RU" sz="1600" b="1" dirty="0"/>
              <a:t>, в котором имело место указанное </a:t>
            </a:r>
            <a:r>
              <a:rPr lang="ru-RU" sz="1600" b="1" dirty="0" smtClean="0"/>
              <a:t>превышение.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6101" y="1203598"/>
            <a:ext cx="1345580" cy="1208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anDown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5%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6101" y="2952775"/>
            <a:ext cx="1345580" cy="1208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anDown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7%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87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esent_FNS2012_16-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32412</TotalTime>
  <Words>776</Words>
  <Application>Microsoft Office PowerPoint</Application>
  <PresentationFormat>Экран (16:9)</PresentationFormat>
  <Paragraphs>124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Golos Text</vt:lpstr>
      <vt:lpstr>PT Serif</vt:lpstr>
      <vt:lpstr>Times New Roman</vt:lpstr>
      <vt:lpstr>1_Present_FNS2012_16-9</vt:lpstr>
      <vt:lpstr>Тема Office</vt:lpstr>
      <vt:lpstr>1_Тема Office</vt:lpstr>
      <vt:lpstr>Презентация PowerPoint</vt:lpstr>
      <vt:lpstr>ИЗМЕНЕНИЯ В СТАТЬЮ 346.11 НК РФ с 01.01.2025</vt:lpstr>
      <vt:lpstr>УСЛОВИЯ  ДЛЯ  ПРИМЕНЕНИЯ  ОСВОБОЖДЕНИЯ  ОТ  УПЛАТЫ  НДС  </vt:lpstr>
      <vt:lpstr>КАК ПОЛУЧИТЬ ОСВОБОЖДЕНИЕ ОТ НДС</vt:lpstr>
      <vt:lpstr>ГРАФИК  ДОХОДОВ И УПЛАТА НДС</vt:lpstr>
      <vt:lpstr>ОСОБЫЕ СЛУЧАИ УПЛАТЫ НДС</vt:lpstr>
      <vt:lpstr>ОБЯЗАННОСТИ  ПЛАТЕЛЬЩИКА  УСН,  ПРИМЕНЯЮЩЕГО ОСВОБОЖДЕНИЕ  ПО  НДС  НА  ОСНОВАНИИ  СТ. 145  НК РФ</vt:lpstr>
      <vt:lpstr> СТАВКИ НДС ДЛЯ ПРИМЕНЕНИЯ  ПЛАТЕЛЬЩИКАМИ УСН (ст. 164 НК РФ)</vt:lpstr>
      <vt:lpstr>УТРАТА  ПРАВА  НА  ПРИМЕНЕНИЕ  ПОНИЖЕННЫХ  СТАВОК  ПО  НДС</vt:lpstr>
      <vt:lpstr>ИСЧИСЛЕНИЕ  НДС  ПО  СТАВКАМ 5% и 7% </vt:lpstr>
      <vt:lpstr>НАЛОГОВЫЕ  ВЫЧЕТЫ  ПО  НДС  И  ПРАВИЛА  ПЕРЕХОДНОГО  ПЕРИОДА</vt:lpstr>
      <vt:lpstr>СРОКИ  ПРЕДСТАВЛЕНИЯ  ДЕКЛАРАЦИИ  И  УПЛАТЫ НДС</vt:lpstr>
      <vt:lpstr>Благодарю за внимание !  </vt:lpstr>
    </vt:vector>
  </TitlesOfParts>
  <Company>Art domain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Alexander</dc:creator>
  <cp:lastModifiedBy>Животенко Светлана Александровна</cp:lastModifiedBy>
  <cp:revision>1833</cp:revision>
  <cp:lastPrinted>2021-09-02T07:29:13Z</cp:lastPrinted>
  <dcterms:created xsi:type="dcterms:W3CDTF">2009-03-15T07:03:40Z</dcterms:created>
  <dcterms:modified xsi:type="dcterms:W3CDTF">2024-09-03T10:22:29Z</dcterms:modified>
</cp:coreProperties>
</file>